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sldIdLst>
    <p:sldId id="256" r:id="rId2"/>
    <p:sldId id="262" r:id="rId3"/>
    <p:sldId id="263" r:id="rId4"/>
    <p:sldId id="268" r:id="rId5"/>
    <p:sldId id="269" r:id="rId6"/>
    <p:sldId id="277" r:id="rId7"/>
    <p:sldId id="279" r:id="rId8"/>
    <p:sldId id="280" r:id="rId9"/>
    <p:sldId id="281" r:id="rId10"/>
    <p:sldId id="282" r:id="rId11"/>
    <p:sldId id="27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CCB37E-64F4-415D-AB71-91474F53BFB1}" type="datetimeFigureOut">
              <a:rPr lang="pl-PL" smtClean="0"/>
              <a:pPr/>
              <a:t>2014-01-08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727976-3E40-4837-9C11-5EF496763BB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://www.pafw.pl/" TargetMode="External"/><Relationship Id="rId7" Type="http://schemas.openxmlformats.org/officeDocument/2006/relationships/hyperlink" Target="http://www.ceo.org.pl/" TargetMode="External"/><Relationship Id="rId12" Type="http://schemas.openxmlformats.org/officeDocument/2006/relationships/image" Target="../media/image10.gif"/><Relationship Id="rId17" Type="http://schemas.openxmlformats.org/officeDocument/2006/relationships/image" Target="../media/image15.jpeg"/><Relationship Id="rId2" Type="http://schemas.openxmlformats.org/officeDocument/2006/relationships/image" Target="../media/image5.gif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szkolazklasa2zero.pl/" TargetMode="External"/><Relationship Id="rId5" Type="http://schemas.openxmlformats.org/officeDocument/2006/relationships/hyperlink" Target="http://www.agora.pl/agora_pl/1,66489,2381616.html" TargetMode="External"/><Relationship Id="rId15" Type="http://schemas.openxmlformats.org/officeDocument/2006/relationships/image" Target="../media/image13.jpeg"/><Relationship Id="rId10" Type="http://schemas.openxmlformats.org/officeDocument/2006/relationships/image" Target="../media/image9.gif"/><Relationship Id="rId19" Type="http://schemas.openxmlformats.org/officeDocument/2006/relationships/image" Target="../media/image17.jpeg"/><Relationship Id="rId4" Type="http://schemas.openxmlformats.org/officeDocument/2006/relationships/image" Target="../media/image6.gif"/><Relationship Id="rId9" Type="http://schemas.openxmlformats.org/officeDocument/2006/relationships/hyperlink" Target="http://www.men.gov.pl/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0100" y="1571612"/>
            <a:ext cx="7113657" cy="170022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</a:rPr>
              <a:t>REALIZACJA PROGRAMU „SZKOŁA </a:t>
            </a:r>
            <a:br>
              <a:rPr lang="pl-PL" sz="3200" dirty="0" smtClean="0">
                <a:solidFill>
                  <a:srgbClr val="0070C0"/>
                </a:solidFill>
              </a:rPr>
            </a:br>
            <a:r>
              <a:rPr lang="pl-PL" sz="3200" dirty="0" smtClean="0">
                <a:solidFill>
                  <a:srgbClr val="0070C0"/>
                </a:solidFill>
              </a:rPr>
              <a:t>Z KLASĄ 2,0  </a:t>
            </a:r>
            <a:br>
              <a:rPr lang="pl-PL" sz="3200" dirty="0" smtClean="0">
                <a:solidFill>
                  <a:srgbClr val="0070C0"/>
                </a:solidFill>
              </a:rPr>
            </a:br>
            <a:r>
              <a:rPr lang="pl-PL" sz="3200" dirty="0" smtClean="0">
                <a:solidFill>
                  <a:srgbClr val="0070C0"/>
                </a:solidFill>
              </a:rPr>
              <a:t>W  ZESPOLE  SZKÓŁ  </a:t>
            </a:r>
            <a:br>
              <a:rPr lang="pl-PL" sz="3200" dirty="0" smtClean="0">
                <a:solidFill>
                  <a:srgbClr val="0070C0"/>
                </a:solidFill>
              </a:rPr>
            </a:br>
            <a:r>
              <a:rPr lang="pl-PL" sz="3200" dirty="0" smtClean="0">
                <a:solidFill>
                  <a:srgbClr val="0070C0"/>
                </a:solidFill>
              </a:rPr>
              <a:t>W  GÓRZE</a:t>
            </a:r>
            <a:br>
              <a:rPr lang="pl-PL" sz="3200" dirty="0" smtClean="0">
                <a:solidFill>
                  <a:srgbClr val="0070C0"/>
                </a:solidFill>
              </a:rPr>
            </a:br>
            <a:r>
              <a:rPr lang="pl-PL" sz="3200" dirty="0" smtClean="0">
                <a:solidFill>
                  <a:srgbClr val="0070C0"/>
                </a:solidFill>
              </a:rPr>
              <a:t>rok szkolny 2013/2014</a:t>
            </a: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6" name="Picture 3" descr="C:\Users\Paweł\AppData\Local\Microsoft\Windows\Temporary Internet Files\Content.IE5\UVHWRHG3\MC9004326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495" y="3500438"/>
            <a:ext cx="2730505" cy="27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Documents and Settings\Marcel\Pulpit\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71834" cy="269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868" y="3357562"/>
            <a:ext cx="3060706" cy="324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29058" y="1481329"/>
            <a:ext cx="4757742" cy="223342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pl-PL" dirty="0" smtClean="0"/>
              <a:t>Uczniowie będą znali adresy mailowe nauczycieli, którzy wyrażą na to zgodę i będą mieli</a:t>
            </a:r>
          </a:p>
          <a:p>
            <a:pPr>
              <a:spcBef>
                <a:spcPts val="0"/>
              </a:spcBef>
              <a:buNone/>
            </a:pPr>
            <a:r>
              <a:rPr lang="pl-PL" dirty="0" smtClean="0"/>
              <a:t>  z nimi stały kontakt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</p:spPr>
        <p:txBody>
          <a:bodyPr/>
          <a:lstStyle/>
          <a:p>
            <a:r>
              <a:rPr lang="pl-PL" sz="4400" dirty="0" smtClean="0">
                <a:solidFill>
                  <a:srgbClr val="0070C0"/>
                </a:solidFill>
                <a:latin typeface="Book Antiqua" pitchFamily="18" charset="0"/>
              </a:rPr>
              <a:t>POCZTA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254420" cy="3000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214950"/>
            <a:ext cx="1214446" cy="121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000496" y="5143512"/>
            <a:ext cx="4257676" cy="73322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Opr. Teresa Witkowska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857356" y="2357430"/>
            <a:ext cx="6357982" cy="1143000"/>
          </a:xfrm>
        </p:spPr>
        <p:txBody>
          <a:bodyPr>
            <a:normAutofit fontScale="90000"/>
          </a:bodyPr>
          <a:lstStyle/>
          <a:p>
            <a:r>
              <a:rPr lang="pl-PL" sz="5300" dirty="0" smtClean="0">
                <a:solidFill>
                  <a:srgbClr val="0070C0"/>
                </a:solidFill>
              </a:rPr>
              <a:t>DZIĘKUJĘ ZA UWAGĘ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72074"/>
            <a:ext cx="1214446" cy="121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Users\Teresa\Desktop\imageCAZP04LF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71942"/>
            <a:ext cx="1428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0070C0"/>
                </a:solidFill>
              </a:rPr>
              <a:t>SZKOŁA  Z  KLASĄ  2,0</a:t>
            </a:r>
            <a:endParaRPr lang="pl-PL" sz="4400" dirty="0">
              <a:solidFill>
                <a:srgbClr val="0070C0"/>
              </a:solidFill>
            </a:endParaRPr>
          </a:p>
        </p:txBody>
      </p:sp>
      <p:pic>
        <p:nvPicPr>
          <p:cNvPr id="5" name="Obraz 4" descr="http://www.ceo.org.pl/gallery/image.action?id=349684&amp;s=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714620"/>
            <a:ext cx="1428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www.ceo.org.pl/gallery/image.action?id=350475&amp;s=1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143248"/>
            <a:ext cx="1428750" cy="23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www.ceo.org.pl/gallery/image.action?id=312&amp;s=1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143380"/>
            <a:ext cx="1876425" cy="5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Ministerstwo Edukacji Narodowej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068960"/>
            <a:ext cx="22002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Szkoła z klasą 2.0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1357298"/>
            <a:ext cx="6162675" cy="83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eresa\Desktop\button_double-TIK-TA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556792"/>
            <a:ext cx="1100468" cy="1060829"/>
          </a:xfrm>
          <a:prstGeom prst="rect">
            <a:avLst/>
          </a:prstGeom>
          <a:noFill/>
        </p:spPr>
      </p:pic>
      <p:pic>
        <p:nvPicPr>
          <p:cNvPr id="3" name="Picture 2" descr="D:\pulpit\Szkoła z klasą 2,0\156639_115875531812557_109458572454253_96858_5755156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352" y="1628800"/>
            <a:ext cx="1161682" cy="1643074"/>
          </a:xfrm>
          <a:prstGeom prst="rect">
            <a:avLst/>
          </a:prstGeom>
          <a:noFill/>
        </p:spPr>
      </p:pic>
      <p:pic>
        <p:nvPicPr>
          <p:cNvPr id="16386" name="Picture 2" descr="http://szkolazklasa2013.ceo.nq.pl/files/images/inte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5567" y="5661248"/>
            <a:ext cx="1172897" cy="792088"/>
          </a:xfrm>
          <a:prstGeom prst="rect">
            <a:avLst/>
          </a:prstGeom>
          <a:noFill/>
        </p:spPr>
      </p:pic>
      <p:pic>
        <p:nvPicPr>
          <p:cNvPr id="16388" name="Picture 4" descr="http://www.ceo.org.pl/sites/default/files/SZK20/Loga/google_logo_148x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5085184"/>
            <a:ext cx="1522452" cy="504056"/>
          </a:xfrm>
          <a:prstGeom prst="rect">
            <a:avLst/>
          </a:prstGeom>
          <a:noFill/>
        </p:spPr>
      </p:pic>
      <p:pic>
        <p:nvPicPr>
          <p:cNvPr id="16390" name="Picture 6" descr="http://www.ceo.org.pl/sites/default/files/SZK20/Loga/samsung_logo_wordmark_cmyk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2420888"/>
            <a:ext cx="1800200" cy="605109"/>
          </a:xfrm>
          <a:prstGeom prst="rect">
            <a:avLst/>
          </a:prstGeom>
          <a:noFill/>
        </p:spPr>
      </p:pic>
      <p:pic>
        <p:nvPicPr>
          <p:cNvPr id="16392" name="Picture 8" descr="http://szkolazklasa2013.ceo.nq.pl/files/images/b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5229200"/>
            <a:ext cx="1644774" cy="548258"/>
          </a:xfrm>
          <a:prstGeom prst="rect">
            <a:avLst/>
          </a:prstGeom>
          <a:noFill/>
        </p:spPr>
      </p:pic>
      <p:pic>
        <p:nvPicPr>
          <p:cNvPr id="16400" name="Picture 16" descr="http://szkolazklasa2013.ceo.nq.pl/files/images/GI_Logo_horizontal_green_sRG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6296" y="4221088"/>
            <a:ext cx="1537091" cy="720080"/>
          </a:xfrm>
          <a:prstGeom prst="rect">
            <a:avLst/>
          </a:prstGeom>
          <a:noFill/>
        </p:spPr>
      </p:pic>
      <p:pic>
        <p:nvPicPr>
          <p:cNvPr id="16402" name="Picture 18" descr="http://szkolazklasa2013.ceo.nq.pl/files/images/PisfPol3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95936" y="4941168"/>
            <a:ext cx="1944216" cy="109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None/>
            </a:pPr>
            <a:r>
              <a:rPr lang="pl-PL" sz="3200" b="1" dirty="0" smtClean="0"/>
              <a:t>1. Ucz i ucz się z TIK! </a:t>
            </a:r>
          </a:p>
          <a:p>
            <a:pPr marL="651510" indent="-514350">
              <a:buNone/>
            </a:pPr>
            <a:r>
              <a:rPr lang="pl-PL" sz="3200" b="1" dirty="0" smtClean="0"/>
              <a:t>2. Z informacji korzystaj samodzielnie </a:t>
            </a:r>
          </a:p>
          <a:p>
            <a:pPr marL="651510" indent="-514350">
              <a:buNone/>
            </a:pPr>
            <a:r>
              <a:rPr lang="pl-PL" sz="3200" b="1" dirty="0" smtClean="0"/>
              <a:t>    i krytycznie.</a:t>
            </a:r>
            <a:r>
              <a:rPr lang="pl-PL" sz="3200" dirty="0" smtClean="0"/>
              <a:t> </a:t>
            </a:r>
          </a:p>
          <a:p>
            <a:pPr marL="651510" indent="-514350">
              <a:buNone/>
            </a:pPr>
            <a:r>
              <a:rPr lang="pl-PL" sz="3200" b="1" dirty="0" smtClean="0"/>
              <a:t>3. Nie kradnij i nie daj się okraść! </a:t>
            </a:r>
          </a:p>
          <a:p>
            <a:pPr marL="651510" indent="-514350">
              <a:buNone/>
            </a:pPr>
            <a:r>
              <a:rPr lang="pl-PL" sz="3200" b="1" dirty="0" smtClean="0"/>
              <a:t>4. Komunikujmy się!</a:t>
            </a:r>
            <a:r>
              <a:rPr lang="pl-PL" sz="3200" dirty="0" smtClean="0"/>
              <a:t> </a:t>
            </a:r>
          </a:p>
          <a:p>
            <a:pPr marL="651510" indent="-514350">
              <a:buNone/>
            </a:pPr>
            <a:r>
              <a:rPr lang="pl-PL" sz="3200" b="1" dirty="0" smtClean="0"/>
              <a:t>5. Komputery pod ręką!</a:t>
            </a:r>
          </a:p>
          <a:p>
            <a:pPr marL="651510" indent="-514350">
              <a:buNone/>
            </a:pPr>
            <a:r>
              <a:rPr lang="pl-PL" sz="3200" b="1" dirty="0" smtClean="0"/>
              <a:t>6. Bądź bezpieczny w sieci.</a:t>
            </a:r>
          </a:p>
          <a:p>
            <a:pPr marL="651510" indent="-514350">
              <a:buNone/>
            </a:pPr>
            <a:r>
              <a:rPr lang="pl-PL" sz="3200" b="1" dirty="0" smtClean="0"/>
              <a:t>7. Nauczcie tego dorosłych! 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KODEKS  2,0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5016"/>
            <a:ext cx="1000132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Wrzesień 2013 </a:t>
            </a:r>
          </a:p>
          <a:p>
            <a:pPr>
              <a:buNone/>
            </a:pPr>
            <a:r>
              <a:rPr lang="pl-PL" dirty="0" smtClean="0"/>
              <a:t>-  znalezienie chętnych nauczycieli (koordynator)</a:t>
            </a:r>
          </a:p>
          <a:p>
            <a:pPr>
              <a:buNone/>
            </a:pPr>
            <a:r>
              <a:rPr lang="pl-PL" dirty="0" smtClean="0"/>
              <a:t>-  otrzymanie zgody pani dyrektor na udział w programie</a:t>
            </a:r>
          </a:p>
          <a:p>
            <a:pPr>
              <a:buNone/>
            </a:pPr>
            <a:r>
              <a:rPr lang="pl-PL" dirty="0" smtClean="0"/>
              <a:t>-  zgłoszenie szkoły do programu (dyrektor szkoły)</a:t>
            </a:r>
          </a:p>
          <a:p>
            <a:pPr>
              <a:buNone/>
            </a:pPr>
            <a:r>
              <a:rPr lang="pl-PL" dirty="0" smtClean="0"/>
              <a:t>-  znalezienie chętnych uczniów do prowadzenia </a:t>
            </a:r>
            <a:r>
              <a:rPr lang="pl-PL" dirty="0" err="1" smtClean="0"/>
              <a:t>bloga</a:t>
            </a:r>
            <a:r>
              <a:rPr lang="pl-PL" dirty="0" smtClean="0"/>
              <a:t> (koordynator)</a:t>
            </a:r>
          </a:p>
          <a:p>
            <a:pPr>
              <a:buNone/>
            </a:pPr>
            <a:r>
              <a:rPr lang="pl-PL" b="1" dirty="0" smtClean="0"/>
              <a:t>Październik 2013</a:t>
            </a:r>
          </a:p>
          <a:p>
            <a:pPr>
              <a:buNone/>
            </a:pPr>
            <a:r>
              <a:rPr lang="pl-PL" dirty="0" smtClean="0"/>
              <a:t>-  zebranie organizacyjne uczestników programu:</a:t>
            </a:r>
          </a:p>
          <a:p>
            <a:pPr>
              <a:buNone/>
            </a:pPr>
            <a:r>
              <a:rPr lang="pl-PL" dirty="0" smtClean="0"/>
              <a:t>    zapoznanie z regulaminem programu</a:t>
            </a:r>
          </a:p>
          <a:p>
            <a:pPr>
              <a:buNone/>
            </a:pPr>
            <a:r>
              <a:rPr lang="pl-PL" dirty="0" smtClean="0"/>
              <a:t>    przypomnienie wypracowanego wcześniej Kodeksu 2,0</a:t>
            </a:r>
          </a:p>
          <a:p>
            <a:pPr>
              <a:buNone/>
            </a:pPr>
            <a:r>
              <a:rPr lang="pl-PL" dirty="0" smtClean="0"/>
              <a:t>    wybór zadania dyrektora</a:t>
            </a:r>
          </a:p>
          <a:p>
            <a:pPr>
              <a:buNone/>
            </a:pPr>
            <a:r>
              <a:rPr lang="pl-PL" dirty="0" smtClean="0"/>
              <a:t>-  zalogowanie się na platformie programu i uzupełnienie swoich profili</a:t>
            </a:r>
          </a:p>
          <a:p>
            <a:pPr>
              <a:buNone/>
            </a:pPr>
            <a:r>
              <a:rPr lang="pl-PL" b="1" dirty="0" smtClean="0"/>
              <a:t>Listopad 2013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-   zorganizowanie spotkania Zespołu 2,0 i omówienie organizacji Targów 2,0</a:t>
            </a:r>
          </a:p>
          <a:p>
            <a:pPr>
              <a:buFontTx/>
              <a:buChar char="-"/>
            </a:pPr>
            <a:r>
              <a:rPr lang="pl-PL" dirty="0" smtClean="0"/>
              <a:t>przygotowanie Targów 2,0</a:t>
            </a:r>
          </a:p>
          <a:p>
            <a:pPr>
              <a:buNone/>
            </a:pPr>
            <a:r>
              <a:rPr lang="pl-PL" dirty="0" smtClean="0"/>
              <a:t>-  zorganizowanie Targów 2,0 (do 27.11.2013)</a:t>
            </a:r>
          </a:p>
          <a:p>
            <a:pPr>
              <a:buNone/>
            </a:pPr>
            <a:r>
              <a:rPr lang="pl-PL" dirty="0" smtClean="0"/>
              <a:t>-  podsumowanie Targów</a:t>
            </a:r>
          </a:p>
          <a:p>
            <a:pPr>
              <a:buNone/>
            </a:pPr>
            <a:r>
              <a:rPr lang="pl-PL" b="1" dirty="0" smtClean="0"/>
              <a:t>Grudzień 2013</a:t>
            </a:r>
          </a:p>
          <a:p>
            <a:pPr>
              <a:buNone/>
            </a:pPr>
            <a:r>
              <a:rPr lang="pl-PL" dirty="0" smtClean="0"/>
              <a:t>-   opisanie Targów 2,0 przez koordynatora (do 18.12.2013)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HARMONOGRAM  PRAC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857867"/>
            <a:ext cx="1000132" cy="1000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Styczeń 2014</a:t>
            </a:r>
          </a:p>
          <a:p>
            <a:pPr>
              <a:buNone/>
            </a:pPr>
            <a:r>
              <a:rPr lang="pl-PL" dirty="0" smtClean="0"/>
              <a:t>-  wybór ścieżki (do 10.01.2014)</a:t>
            </a:r>
          </a:p>
          <a:p>
            <a:pPr>
              <a:buNone/>
            </a:pPr>
            <a:r>
              <a:rPr lang="pl-PL" dirty="0" smtClean="0"/>
              <a:t>-  uaktualnienie obowiązującego w szkole Kodeksu </a:t>
            </a:r>
            <a:r>
              <a:rPr lang="pl-PL" dirty="0" smtClean="0"/>
              <a:t>2,0 (do 21.01.2014)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Luty 2014 – maj 2014</a:t>
            </a:r>
          </a:p>
          <a:p>
            <a:pPr>
              <a:buFontTx/>
              <a:buChar char="-"/>
            </a:pPr>
            <a:r>
              <a:rPr lang="pl-PL" dirty="0" smtClean="0"/>
              <a:t>realizacja wybranej ścieżki</a:t>
            </a:r>
          </a:p>
          <a:p>
            <a:pPr>
              <a:buNone/>
            </a:pPr>
            <a:r>
              <a:rPr lang="pl-PL" b="1" dirty="0" smtClean="0"/>
              <a:t>Maj 2014</a:t>
            </a:r>
          </a:p>
          <a:p>
            <a:pPr>
              <a:buNone/>
            </a:pPr>
            <a:r>
              <a:rPr lang="pl-PL" dirty="0" smtClean="0"/>
              <a:t>-  zorganizowanie Festiwalu Projektów</a:t>
            </a:r>
          </a:p>
          <a:p>
            <a:pPr>
              <a:buNone/>
            </a:pPr>
            <a:r>
              <a:rPr lang="pl-PL" b="1" dirty="0" smtClean="0"/>
              <a:t>Czerwiec 2014 </a:t>
            </a:r>
          </a:p>
          <a:p>
            <a:pPr>
              <a:buNone/>
            </a:pPr>
            <a:r>
              <a:rPr lang="pl-PL" dirty="0" smtClean="0"/>
              <a:t>-  zorganizowanie spotkania podsumowującego udział </a:t>
            </a:r>
          </a:p>
          <a:p>
            <a:pPr>
              <a:buNone/>
            </a:pPr>
            <a:r>
              <a:rPr lang="pl-PL" dirty="0" smtClean="0"/>
              <a:t>    w programie (do 18.06.2014) – cały Zespół 2,0</a:t>
            </a:r>
          </a:p>
          <a:p>
            <a:pPr>
              <a:buNone/>
            </a:pPr>
            <a:r>
              <a:rPr lang="pl-PL" b="1" dirty="0" smtClean="0"/>
              <a:t>Lipiec 2014</a:t>
            </a:r>
          </a:p>
          <a:p>
            <a:pPr>
              <a:buNone/>
            </a:pPr>
            <a:r>
              <a:rPr lang="pl-PL" dirty="0" smtClean="0"/>
              <a:t>-   ocena udziału szkoły w całym programie (CEO)</a:t>
            </a:r>
          </a:p>
          <a:p>
            <a:pPr>
              <a:buNone/>
            </a:pPr>
            <a:r>
              <a:rPr lang="pl-PL" dirty="0" smtClean="0"/>
              <a:t>-   Otrzymanie tytułu „Szkoła z klasą 2,0”</a:t>
            </a:r>
          </a:p>
          <a:p>
            <a:pPr>
              <a:buNone/>
            </a:pPr>
            <a:r>
              <a:rPr lang="pl-PL" b="1" dirty="0" smtClean="0"/>
              <a:t>Cały rok dwie uczennice z klasy I TE będą prowadziły </a:t>
            </a:r>
            <a:r>
              <a:rPr lang="pl-PL" b="1" dirty="0" err="1" smtClean="0"/>
              <a:t>bloga</a:t>
            </a:r>
            <a:r>
              <a:rPr lang="pl-PL" b="1" dirty="0" smtClean="0"/>
              <a:t>, pani dyrektor </a:t>
            </a:r>
          </a:p>
          <a:p>
            <a:pPr>
              <a:buNone/>
            </a:pPr>
            <a:r>
              <a:rPr lang="pl-PL" b="1" dirty="0" smtClean="0"/>
              <a:t>i nauczyciele systematycznie będą uzupełniali swoje sprawozdania 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na platformie </a:t>
            </a:r>
            <a:r>
              <a:rPr lang="pl-PL" b="1" dirty="0" smtClean="0"/>
              <a:t>programu i zapoznawali się z komentarzami moderatora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HARMONOGRAM  PRAC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500702"/>
            <a:ext cx="1071570" cy="107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KODEKSU 2,0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ZESPOŁU SZKÓŁ W GÓRZE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WYPRACOWANY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ROKU SZKOLNYM </a:t>
            </a:r>
            <a:r>
              <a:rPr lang="pl-PL" dirty="0" smtClean="0">
                <a:solidFill>
                  <a:srgbClr val="0070C0"/>
                </a:solidFill>
              </a:rPr>
              <a:t>2010/2011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45224"/>
            <a:ext cx="1071570" cy="1071571"/>
          </a:xfrm>
          <a:prstGeom prst="rect">
            <a:avLst/>
          </a:prstGeom>
          <a:noFill/>
        </p:spPr>
      </p:pic>
      <p:pic>
        <p:nvPicPr>
          <p:cNvPr id="9217" name="Picture 1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795462" cy="1833563"/>
          </a:xfrm>
          <a:prstGeom prst="rect">
            <a:avLst/>
          </a:prstGeom>
          <a:noFill/>
        </p:spPr>
      </p:pic>
      <p:pic>
        <p:nvPicPr>
          <p:cNvPr id="9221" name="Picture 5" descr="C:\Users\Teresa\AppData\Local\Microsoft\Windows\Temporary Internet Files\Content.IE5\F60EYQPP\MP9004017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1584176" cy="1055688"/>
          </a:xfrm>
          <a:prstGeom prst="rect">
            <a:avLst/>
          </a:prstGeom>
          <a:noFill/>
        </p:spPr>
      </p:pic>
      <p:pic>
        <p:nvPicPr>
          <p:cNvPr id="9222" name="Picture 6" descr="C:\Users\Teresa\AppData\Local\Microsoft\Windows\Temporary Internet Files\Content.IE5\3FUWHVQ0\MM90025444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149080"/>
            <a:ext cx="1352550" cy="1000125"/>
          </a:xfrm>
          <a:prstGeom prst="rect">
            <a:avLst/>
          </a:prstGeom>
          <a:noFill/>
        </p:spPr>
      </p:pic>
      <p:pic>
        <p:nvPicPr>
          <p:cNvPr id="9223" name="Picture 7" descr="C:\Users\Teresa\AppData\Local\Microsoft\Windows\Temporary Internet Files\Content.IE5\4V9PGRUP\MP90039009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764704"/>
            <a:ext cx="1486917" cy="1060977"/>
          </a:xfrm>
          <a:prstGeom prst="rect">
            <a:avLst/>
          </a:prstGeom>
          <a:noFill/>
        </p:spPr>
      </p:pic>
      <p:pic>
        <p:nvPicPr>
          <p:cNvPr id="9224" name="Picture 8" descr="C:\Users\Teresa\AppData\Local\Microsoft\Windows\Temporary Internet Files\Content.IE5\HJ63DSCE\MC90038407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620688"/>
            <a:ext cx="1224136" cy="1324324"/>
          </a:xfrm>
          <a:prstGeom prst="rect">
            <a:avLst/>
          </a:prstGeom>
          <a:noFill/>
        </p:spPr>
      </p:pic>
      <p:pic>
        <p:nvPicPr>
          <p:cNvPr id="9227" name="Picture 11" descr="C:\Users\Teresa\AppData\Local\Microsoft\Windows\Temporary Internet Files\Content.IE5\A3CYTIFF\MC90044145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88640"/>
            <a:ext cx="1735088" cy="1735089"/>
          </a:xfrm>
          <a:prstGeom prst="rect">
            <a:avLst/>
          </a:prstGeom>
          <a:noFill/>
        </p:spPr>
      </p:pic>
      <p:pic>
        <p:nvPicPr>
          <p:cNvPr id="9229" name="Picture 13" descr="C:\Users\Teresa\AppData\Local\Microsoft\Windows\Temporary Internet Files\Content.IE5\OGCFIE1Q\MM900395737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5013175"/>
            <a:ext cx="1289298" cy="143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6248" y="428604"/>
            <a:ext cx="4572032" cy="60722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smtClean="0"/>
              <a:t>Z czasem w każdej klasie zostanie zainstalowany co najmniej jeden sprawny komputer ze stałym dostępem do Internetu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smtClean="0"/>
              <a:t>Nauczyciele w miarę swoich możliwości na części zajęć będą wykorzystywali  sprzęt komputerowy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smtClean="0"/>
              <a:t>Uczniowie będą mieli możliwość  wykonywania części zadań domowych z wybranych przedmiotów w formie multimedialnej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 smtClean="0"/>
              <a:t>Uczniowie naszej szkoły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/>
              <a:t>    w ramach zajęć pozalekcyjnych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 smtClean="0"/>
              <a:t>    poprowadzą zajęcia uczące korzystania z komputera i  Internetu dla chętnych rodziców, dziadków lub sąsiadów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3929090" cy="1143000"/>
          </a:xfrm>
        </p:spPr>
        <p:txBody>
          <a:bodyPr/>
          <a:lstStyle/>
          <a:p>
            <a:r>
              <a:rPr lang="pl-PL" sz="4400" dirty="0" smtClean="0">
                <a:solidFill>
                  <a:srgbClr val="0070C0"/>
                </a:solidFill>
                <a:latin typeface="Book Antiqua" pitchFamily="18" charset="0"/>
              </a:rPr>
              <a:t>KOMPUTER</a:t>
            </a:r>
            <a:endParaRPr lang="pl-PL" dirty="0"/>
          </a:p>
        </p:txBody>
      </p:sp>
      <p:pic>
        <p:nvPicPr>
          <p:cNvPr id="4" name="Picture 6" descr="D:\Documents and Settings\Marcel\Pulpit\komp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371870" cy="353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429264"/>
            <a:ext cx="1071570" cy="107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29124" y="428604"/>
            <a:ext cx="4500594" cy="600079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Telefony komórkowe uczniów i nauczyciela będą podczas zajęć wyłączone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Uczniowie i rodzice będą znali numer telefonu wychowawcy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  i pedagoga szkolnego,   który wyrazi na to zgodę i będą mogli się z nimi kontaktować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   w ważnych sprawach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   do godziny 20.00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rgbClr val="0070C0"/>
                </a:solidFill>
                <a:latin typeface="Book Antiqua" pitchFamily="18" charset="0"/>
              </a:rPr>
              <a:t>TELEFON  KOMÓRKOWY</a:t>
            </a:r>
            <a:endParaRPr lang="pl-PL" dirty="0"/>
          </a:p>
        </p:txBody>
      </p:sp>
      <p:pic>
        <p:nvPicPr>
          <p:cNvPr id="4" name="Picture 2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153273" cy="3000396"/>
          </a:xfrm>
          <a:prstGeom prst="rect">
            <a:avLst/>
          </a:prstGeom>
          <a:noFill/>
        </p:spPr>
      </p:pic>
      <p:pic>
        <p:nvPicPr>
          <p:cNvPr id="5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14950"/>
            <a:ext cx="1214446" cy="121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066772" y="332656"/>
            <a:ext cx="5077228" cy="60007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Uczniowie będą mieli możliwość, za zgodą nauczyciela,  korzystania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   z Internetu podczas zajęć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Uczniowie będą mieli możliwość, za zgodą nauczyciela,  korzystania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 smtClean="0"/>
              <a:t>   z zasobów internetowych  przy wykonywaniu zadań domowych,  z zachowaniem praw autorskich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 smtClean="0"/>
              <a:t>Zainteresowane klasy będą posiadały swoje fora klasowe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/>
          <a:lstStyle/>
          <a:p>
            <a:r>
              <a:rPr lang="pl-PL" sz="4400" dirty="0" smtClean="0">
                <a:solidFill>
                  <a:srgbClr val="0070C0"/>
                </a:solidFill>
                <a:latin typeface="Book Antiqua" pitchFamily="18" charset="0"/>
              </a:rPr>
              <a:t>INTERNET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135552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 descr="http://www.partnerstwodlaprzyszlosci.edu.pl/pdp/obrazki/wydarzenia/szk_z_kl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72074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432</Words>
  <Application>Microsoft Office PowerPoint</Application>
  <PresentationFormat>Pokaz na ekranie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Hol</vt:lpstr>
      <vt:lpstr>REALIZACJA PROGRAMU „SZKOŁA  Z KLASĄ 2,0   W  ZESPOLE  SZKÓŁ   W  GÓRZE rok szkolny 2013/2014</vt:lpstr>
      <vt:lpstr>SZKOŁA  Z  KLASĄ  2,0</vt:lpstr>
      <vt:lpstr>KODEKS  2,0</vt:lpstr>
      <vt:lpstr>HARMONOGRAM  PRAC</vt:lpstr>
      <vt:lpstr>HARMONOGRAM  PRAC</vt:lpstr>
      <vt:lpstr>KODEKSU 2,0  ZESPOŁU SZKÓŁ W GÓRZE  WYPRACOWANY  W ROKU SZKOLNYM 2010/2011</vt:lpstr>
      <vt:lpstr>KOMPUTER</vt:lpstr>
      <vt:lpstr>TELEFON  KOMÓRKOWY</vt:lpstr>
      <vt:lpstr>INTERNET</vt:lpstr>
      <vt:lpstr>POCZTA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Korzystania z najnowszych technologii w szkole</dc:title>
  <dc:creator>User</dc:creator>
  <cp:lastModifiedBy>Teresa</cp:lastModifiedBy>
  <cp:revision>51</cp:revision>
  <dcterms:created xsi:type="dcterms:W3CDTF">2010-11-25T13:48:05Z</dcterms:created>
  <dcterms:modified xsi:type="dcterms:W3CDTF">2014-01-08T20:11:02Z</dcterms:modified>
</cp:coreProperties>
</file>