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7" r:id="rId41"/>
    <p:sldId id="298" r:id="rId42"/>
    <p:sldId id="299" r:id="rId4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l-PL" smtClean="0"/>
              <a:t>Kliknij, aby edytować styl</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l-PL" smtClean="0"/>
              <a:t>Kliknij, aby edytować styl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5A09350-EFFB-49EB-B5A0-644C2A5023CD}"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l-PL" smtClean="0"/>
              <a:t>Kliknij, aby edytować styl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5A09350-EFFB-49EB-B5A0-644C2A5023CD}" type="slidenum">
              <a:rPr lang="pl-PL" smtClean="0"/>
              <a:pPr/>
              <a:t>‹#›</a:t>
            </a:fld>
            <a:endParaRPr lang="pl-PL"/>
          </a:p>
        </p:txBody>
      </p:sp>
      <p:sp>
        <p:nvSpPr>
          <p:cNvPr id="9" name="Content Placeholder 8"/>
          <p:cNvSpPr>
            <a:spLocks noGrp="1"/>
          </p:cNvSpPr>
          <p:nvPr>
            <p:ph sz="quarter" idx="13"/>
          </p:nvPr>
        </p:nvSpPr>
        <p:spPr>
          <a:xfrm>
            <a:off x="304800" y="381000"/>
            <a:ext cx="7772400" cy="494284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l-PL" smtClean="0"/>
              <a:t>Kliknij, aby edytować styl</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5C1E2823-BAB1-4F89-8263-8C9089B06D84}" type="datetimeFigureOut">
              <a:rPr lang="pl-PL" smtClean="0"/>
              <a:pPr/>
              <a:t>2015-04-02</a:t>
            </a:fld>
            <a:endParaRPr lang="pl-PL"/>
          </a:p>
        </p:txBody>
      </p:sp>
      <p:sp>
        <p:nvSpPr>
          <p:cNvPr id="9" name="Slide Number Placeholder 8"/>
          <p:cNvSpPr>
            <a:spLocks noGrp="1"/>
          </p:cNvSpPr>
          <p:nvPr>
            <p:ph type="sldNum" sz="quarter" idx="11"/>
          </p:nvPr>
        </p:nvSpPr>
        <p:spPr/>
        <p:txBody>
          <a:bodyPr/>
          <a:lstStyle/>
          <a:p>
            <a:fld id="{F5A09350-EFFB-49EB-B5A0-644C2A5023CD}" type="slidenum">
              <a:rPr lang="pl-PL" smtClean="0"/>
              <a:pPr/>
              <a:t>‹#›</a:t>
            </a:fld>
            <a:endParaRPr lang="pl-PL"/>
          </a:p>
        </p:txBody>
      </p:sp>
      <p:sp>
        <p:nvSpPr>
          <p:cNvPr id="10" name="Footer Placeholder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5A09350-EFFB-49EB-B5A0-644C2A5023CD}" type="slidenum">
              <a:rPr lang="pl-PL" smtClean="0"/>
              <a:pPr/>
              <a:t>‹#›</a:t>
            </a:fld>
            <a:endParaRPr lang="pl-P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l-P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C1E2823-BAB1-4F89-8263-8C9089B06D84}" type="datetimeFigureOut">
              <a:rPr lang="pl-PL" smtClean="0"/>
              <a:pPr/>
              <a:t>2015-04-02</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000" b="1" dirty="0"/>
              <a:t>Kronika  z praktyk zawodowych realizowanych </a:t>
            </a:r>
            <a:r>
              <a:rPr lang="pl-PL" sz="2000" dirty="0"/>
              <a:t>w ramach projektu pt. „Praktyki zawodowe oceniane zgodnie z systemem ECVET</a:t>
            </a:r>
            <a:r>
              <a:rPr lang="pl-PL" sz="2000" i="1" dirty="0"/>
              <a:t>” </a:t>
            </a:r>
            <a:r>
              <a:rPr lang="pl-PL" sz="2000" dirty="0"/>
              <a:t> będącym projektem systemowym "</a:t>
            </a:r>
            <a:r>
              <a:rPr lang="pl-PL" sz="2000" b="1" dirty="0"/>
              <a:t>Staże i praktyki zagraniczne dla osób kształcących się i szkolących zawodowo</a:t>
            </a:r>
            <a:r>
              <a:rPr lang="pl-PL" sz="2000" dirty="0"/>
              <a:t>﻿" realizowanym w obszarze edukacji w ramach Europejskiego Funduszu Społecznego, Program Operacyjny Kapitał Ludzki,  Priorytet III – Wysoka jakość systemu oświaty, Działanie 3.4 – Otwartość systemu oświaty w kontekście uczenia się przez całe życie, Poddziałanie 3.4.2 – Upowszechnienie uczenia się przez całe życie.</a:t>
            </a:r>
            <a:r>
              <a:rPr lang="pl-PL" sz="2800" dirty="0"/>
              <a:t/>
            </a:r>
            <a:br>
              <a:rPr lang="pl-PL" sz="2800" dirty="0"/>
            </a:br>
            <a:endParaRPr lang="pl-PL" sz="2800" dirty="0"/>
          </a:p>
        </p:txBody>
      </p:sp>
      <p:sp>
        <p:nvSpPr>
          <p:cNvPr id="3" name="Podtytuł 2"/>
          <p:cNvSpPr>
            <a:spLocks noGrp="1"/>
          </p:cNvSpPr>
          <p:nvPr>
            <p:ph type="subTitle" idx="1"/>
          </p:nvPr>
        </p:nvSpPr>
        <p:spPr/>
        <p:txBody>
          <a:bodyPr>
            <a:normAutofit fontScale="77500" lnSpcReduction="20000"/>
          </a:bodyPr>
          <a:lstStyle/>
          <a:p>
            <a:r>
              <a:rPr lang="pl-PL" b="1" dirty="0"/>
              <a:t>Oto jest nasza z praktyk kronika,</a:t>
            </a:r>
            <a:r>
              <a:rPr lang="pl-PL" dirty="0"/>
              <a:t/>
            </a:r>
            <a:br>
              <a:rPr lang="pl-PL" dirty="0"/>
            </a:br>
            <a:r>
              <a:rPr lang="pl-PL" b="1" dirty="0"/>
              <a:t>kronika 1996 rocznika.</a:t>
            </a:r>
            <a:r>
              <a:rPr lang="pl-PL" dirty="0"/>
              <a:t/>
            </a:r>
            <a:br>
              <a:rPr lang="pl-PL" dirty="0"/>
            </a:br>
            <a:r>
              <a:rPr lang="pl-PL" b="1" dirty="0"/>
              <a:t>Klas III – THT i TI,</a:t>
            </a:r>
            <a:r>
              <a:rPr lang="pl-PL" dirty="0"/>
              <a:t/>
            </a:r>
            <a:br>
              <a:rPr lang="pl-PL" dirty="0"/>
            </a:br>
            <a:r>
              <a:rPr lang="pl-PL" b="1" dirty="0"/>
              <a:t>dnia 06.10.2014 r. wyjechaliśmy do Niemiec na praktyki</a:t>
            </a:r>
            <a:r>
              <a:rPr lang="pl-PL" dirty="0"/>
              <a:t/>
            </a:r>
            <a:br>
              <a:rPr lang="pl-PL" dirty="0"/>
            </a:br>
            <a:r>
              <a:rPr lang="pl-PL" b="1" dirty="0"/>
              <a:t>06-24.10.2014 r.</a:t>
            </a:r>
            <a:endParaRPr lang="pl-PL" dirty="0"/>
          </a:p>
        </p:txBody>
      </p:sp>
      <p:pic>
        <p:nvPicPr>
          <p:cNvPr id="5" name="Obraz 4"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6" name="Obraz 5" descr="flaga_ue_lewa"/>
          <p:cNvPicPr/>
          <p:nvPr/>
        </p:nvPicPr>
        <p:blipFill>
          <a:blip r:embed="rId3" cstate="print"/>
          <a:srcRect/>
          <a:stretch>
            <a:fillRect/>
          </a:stretch>
        </p:blipFill>
        <p:spPr bwMode="auto">
          <a:xfrm>
            <a:off x="5940152"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123798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C:\Users\Klaudia\Pictures\ZDJĘCIA Z PRAKTYK NIEMCY OLIVO\niemcy\DSCN0825.JPG"/>
          <p:cNvPicPr/>
          <p:nvPr/>
        </p:nvPicPr>
        <p:blipFill>
          <a:blip r:embed="rId4" cstate="print"/>
          <a:srcRect/>
          <a:stretch>
            <a:fillRect/>
          </a:stretch>
        </p:blipFill>
        <p:spPr bwMode="auto">
          <a:xfrm>
            <a:off x="374562" y="1850071"/>
            <a:ext cx="4215765" cy="3157855"/>
          </a:xfrm>
          <a:prstGeom prst="rect">
            <a:avLst/>
          </a:prstGeom>
          <a:noFill/>
          <a:ln w="9525">
            <a:noFill/>
            <a:miter lim="800000"/>
            <a:headEnd/>
            <a:tailEnd/>
          </a:ln>
        </p:spPr>
      </p:pic>
      <p:pic>
        <p:nvPicPr>
          <p:cNvPr id="9" name="Obraz 8" descr="WP_20141009_014.jpg"/>
          <p:cNvPicPr/>
          <p:nvPr/>
        </p:nvPicPr>
        <p:blipFill>
          <a:blip r:embed="rId5" cstate="print"/>
          <a:stretch>
            <a:fillRect/>
          </a:stretch>
        </p:blipFill>
        <p:spPr>
          <a:xfrm>
            <a:off x="4716016" y="1850070"/>
            <a:ext cx="3275325" cy="2227001"/>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8544" y="1421904"/>
            <a:ext cx="7620000" cy="1143000"/>
          </a:xfrm>
        </p:spPr>
        <p:txBody>
          <a:bodyPr/>
          <a:lstStyle/>
          <a:p>
            <a:r>
              <a:rPr lang="pl-PL" b="1" dirty="0"/>
              <a:t>10.10.2014 r. </a:t>
            </a:r>
            <a:r>
              <a:rPr lang="pl-PL" b="1" dirty="0" smtClean="0"/>
              <a:t>piątek</a:t>
            </a:r>
            <a:r>
              <a:rPr lang="pl-PL" dirty="0"/>
              <a:t/>
            </a:r>
            <a:br>
              <a:rPr lang="pl-PL" dirty="0"/>
            </a:br>
            <a:endParaRPr lang="pl-PL" dirty="0"/>
          </a:p>
        </p:txBody>
      </p:sp>
      <p:sp>
        <p:nvSpPr>
          <p:cNvPr id="3" name="Symbol zastępczy zawartości 2"/>
          <p:cNvSpPr>
            <a:spLocks noGrp="1"/>
          </p:cNvSpPr>
          <p:nvPr>
            <p:ph idx="1"/>
          </p:nvPr>
        </p:nvSpPr>
        <p:spPr/>
        <p:txBody>
          <a:bodyPr/>
          <a:lstStyle/>
          <a:p>
            <a:r>
              <a:rPr lang="pl-PL" dirty="0"/>
              <a:t>Powoli popadając w rutynę chwilę po 7 zeszliśmy na śniadanie pozdrawiając się wesołym GUTEN APETIT. Dziewczyny pracowały na różne zmiany część zaczynała pracę od 8:00,11:00 lub 16:00. Po zakończeniu pracy zjedliśmy wspólnie kolację następnie wybraliśmy się na salę telewizyjna i oglądaliśmy film.</a:t>
            </a:r>
          </a:p>
          <a:p>
            <a:r>
              <a:rPr lang="pl-PL" dirty="0"/>
              <a:t>Niestety równo o 22:00 wszyscy byli już w łóżkach, gdyż kolejnego dnia zaplanowana była wycieczka do Berlina.</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H:\zdj praktyki\DSCN0728.JPG"/>
          <p:cNvPicPr/>
          <p:nvPr/>
        </p:nvPicPr>
        <p:blipFill>
          <a:blip r:embed="rId4" cstate="print"/>
          <a:srcRect/>
          <a:stretch>
            <a:fillRect/>
          </a:stretch>
        </p:blipFill>
        <p:spPr bwMode="auto">
          <a:xfrm>
            <a:off x="179512" y="1677987"/>
            <a:ext cx="4669790" cy="3502025"/>
          </a:xfrm>
          <a:prstGeom prst="rect">
            <a:avLst/>
          </a:prstGeom>
          <a:noFill/>
          <a:ln w="9525">
            <a:noFill/>
            <a:miter lim="800000"/>
            <a:headEnd/>
            <a:tailEnd/>
          </a:ln>
        </p:spPr>
      </p:pic>
    </p:spTree>
    <p:extLst>
      <p:ext uri="{BB962C8B-B14F-4D97-AF65-F5344CB8AC3E}">
        <p14:creationId xmlns:p14="http://schemas.microsoft.com/office/powerpoint/2010/main" xmlns="" val="377899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1458532"/>
            <a:ext cx="7620000" cy="1143000"/>
          </a:xfrm>
        </p:spPr>
        <p:txBody>
          <a:bodyPr/>
          <a:lstStyle/>
          <a:p>
            <a:r>
              <a:rPr lang="pl-PL" b="1" dirty="0"/>
              <a:t>11.10.2014 r. </a:t>
            </a:r>
            <a:r>
              <a:rPr lang="pl-PL" b="1" dirty="0" smtClean="0"/>
              <a:t>sobota</a:t>
            </a:r>
            <a:r>
              <a:rPr lang="pl-PL" dirty="0"/>
              <a:t/>
            </a:r>
            <a:br>
              <a:rPr lang="pl-PL" dirty="0"/>
            </a:br>
            <a:endParaRPr lang="pl-PL" dirty="0"/>
          </a:p>
        </p:txBody>
      </p:sp>
      <p:sp>
        <p:nvSpPr>
          <p:cNvPr id="3" name="Symbol zastępczy zawartości 2"/>
          <p:cNvSpPr>
            <a:spLocks noGrp="1"/>
          </p:cNvSpPr>
          <p:nvPr>
            <p:ph idx="1"/>
          </p:nvPr>
        </p:nvSpPr>
        <p:spPr>
          <a:xfrm>
            <a:off x="539552" y="2060848"/>
            <a:ext cx="7537648" cy="4339952"/>
          </a:xfrm>
        </p:spPr>
        <p:txBody>
          <a:bodyPr/>
          <a:lstStyle/>
          <a:p>
            <a:r>
              <a:rPr lang="pl-PL" dirty="0"/>
              <a:t>Sobotni poranek nie mile nas zaskoczył, przez złe warunki atmosferyczne nasza wycieczka musiała zostać przełożona. Wszyscy zatem wykorzystali ten czas pożytecznie, sprzątając pokoje, oraz miejsca ogólnodostępne, które zostały im przydzielone do sprzątania. W dalszej części dnia wybraliśmy się na zakupy, kupując przekąski na wieczorny mecz między Polską a Niemcami. Cała grupa oglądała ten mecz kibicując naszej reprezentacji. Wszyscy wpadli w euforię, po zakończonym meczu zaczęli wiwatować ciesząc się z wygranej rodaków.</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DSCN0812.JPG"/>
          <p:cNvPicPr/>
          <p:nvPr/>
        </p:nvPicPr>
        <p:blipFill>
          <a:blip r:embed="rId4" cstate="print"/>
          <a:stretch>
            <a:fillRect/>
          </a:stretch>
        </p:blipFill>
        <p:spPr>
          <a:xfrm>
            <a:off x="251520" y="1628800"/>
            <a:ext cx="3888432" cy="3528392"/>
          </a:xfrm>
          <a:prstGeom prst="rect">
            <a:avLst/>
          </a:prstGeom>
        </p:spPr>
      </p:pic>
      <p:pic>
        <p:nvPicPr>
          <p:cNvPr id="9" name="Obraz 8" descr="P1050911.JPG"/>
          <p:cNvPicPr/>
          <p:nvPr/>
        </p:nvPicPr>
        <p:blipFill>
          <a:blip r:embed="rId5" cstate="print"/>
          <a:stretch>
            <a:fillRect/>
          </a:stretch>
        </p:blipFill>
        <p:spPr>
          <a:xfrm>
            <a:off x="4427984" y="1490668"/>
            <a:ext cx="3797072" cy="3854172"/>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8132" y="1285459"/>
            <a:ext cx="7620000" cy="1143000"/>
          </a:xfrm>
        </p:spPr>
        <p:txBody>
          <a:bodyPr/>
          <a:lstStyle/>
          <a:p>
            <a:r>
              <a:rPr lang="pl-PL" b="1" dirty="0"/>
              <a:t>12.10.2014 r. </a:t>
            </a:r>
            <a:r>
              <a:rPr lang="pl-PL" b="1" dirty="0" smtClean="0"/>
              <a:t>niedziela</a:t>
            </a:r>
            <a:endParaRPr lang="pl-PL" dirty="0"/>
          </a:p>
        </p:txBody>
      </p:sp>
      <p:sp>
        <p:nvSpPr>
          <p:cNvPr id="3" name="Symbol zastępczy zawartości 2"/>
          <p:cNvSpPr>
            <a:spLocks noGrp="1"/>
          </p:cNvSpPr>
          <p:nvPr>
            <p:ph idx="1"/>
          </p:nvPr>
        </p:nvSpPr>
        <p:spPr>
          <a:xfrm>
            <a:off x="539552" y="2420888"/>
            <a:ext cx="7537648" cy="3979912"/>
          </a:xfrm>
        </p:spPr>
        <p:txBody>
          <a:bodyPr/>
          <a:lstStyle/>
          <a:p>
            <a:r>
              <a:rPr lang="pl-PL" dirty="0"/>
              <a:t>Niedzielny poranek zaczął się dość wcześnie(6,00) wszyscy przygotowywali się na wycieczkę, zabierając prowiant by później wspólnie ruszyć w stronę dworca. W pociągu część osób zasnęła…</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F:\berlin 2014\P1030553.JPG"/>
          <p:cNvPicPr/>
          <p:nvPr/>
        </p:nvPicPr>
        <p:blipFill>
          <a:blip r:embed="rId4" cstate="print"/>
          <a:srcRect/>
          <a:stretch>
            <a:fillRect/>
          </a:stretch>
        </p:blipFill>
        <p:spPr bwMode="auto">
          <a:xfrm>
            <a:off x="467544" y="1628800"/>
            <a:ext cx="4176464" cy="4176464"/>
          </a:xfrm>
          <a:prstGeom prst="rect">
            <a:avLst/>
          </a:prstGeom>
          <a:noFill/>
          <a:ln w="9525">
            <a:noFill/>
            <a:miter lim="800000"/>
            <a:headEnd/>
            <a:tailEnd/>
          </a:ln>
        </p:spPr>
      </p:pic>
      <p:pic>
        <p:nvPicPr>
          <p:cNvPr id="9" name="Obraz 8" descr="IMG_0481.JPG"/>
          <p:cNvPicPr/>
          <p:nvPr/>
        </p:nvPicPr>
        <p:blipFill>
          <a:blip r:embed="rId5" cstate="print"/>
          <a:stretch>
            <a:fillRect/>
          </a:stretch>
        </p:blipFill>
        <p:spPr>
          <a:xfrm>
            <a:off x="4788024" y="1764030"/>
            <a:ext cx="3329940" cy="3329940"/>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Symbol zastępczy zawartości 7" descr="P1030653.JPG"/>
          <p:cNvPicPr>
            <a:picLocks noGrp="1"/>
          </p:cNvPicPr>
          <p:nvPr>
            <p:ph idx="1"/>
          </p:nvPr>
        </p:nvPicPr>
        <p:blipFill>
          <a:blip r:embed="rId4" cstate="print"/>
          <a:stretch>
            <a:fillRect/>
          </a:stretch>
        </p:blipFill>
        <p:spPr>
          <a:xfrm>
            <a:off x="395536" y="1458532"/>
            <a:ext cx="7776863" cy="4451817"/>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1443106"/>
            <a:ext cx="7620000" cy="1143000"/>
          </a:xfrm>
        </p:spPr>
        <p:txBody>
          <a:bodyPr/>
          <a:lstStyle/>
          <a:p>
            <a:r>
              <a:rPr lang="pl-PL" b="1" dirty="0"/>
              <a:t>13.10.2014 r. </a:t>
            </a:r>
            <a:r>
              <a:rPr lang="pl-PL" b="1" dirty="0" smtClean="0"/>
              <a:t>poniedziałek</a:t>
            </a:r>
            <a:r>
              <a:rPr lang="pl-PL" dirty="0"/>
              <a:t/>
            </a:r>
            <a:br>
              <a:rPr lang="pl-PL" dirty="0"/>
            </a:br>
            <a:endParaRPr lang="pl-PL" dirty="0"/>
          </a:p>
        </p:txBody>
      </p:sp>
      <p:sp>
        <p:nvSpPr>
          <p:cNvPr id="3" name="Symbol zastępczy zawartości 2"/>
          <p:cNvSpPr>
            <a:spLocks noGrp="1"/>
          </p:cNvSpPr>
          <p:nvPr>
            <p:ph idx="1"/>
          </p:nvPr>
        </p:nvSpPr>
        <p:spPr>
          <a:xfrm>
            <a:off x="683568" y="2420888"/>
            <a:ext cx="7393632" cy="3979912"/>
          </a:xfrm>
        </p:spPr>
        <p:txBody>
          <a:bodyPr/>
          <a:lstStyle/>
          <a:p>
            <a:r>
              <a:rPr lang="pl-PL" dirty="0"/>
              <a:t>Dzień rozpoczął się jak zwykle o 7:00, wspólnie zjedliśmy śniadanie następnie wszyscy ruszyli na praktyki. Po pracy dziewczyny postanowiły wybrać się na wycieczkę rowerową po urokliwej okolicy Bad </a:t>
            </a:r>
            <a:r>
              <a:rPr lang="pl-PL" dirty="0" err="1" smtClean="0"/>
              <a:t>Freienwalde</a:t>
            </a:r>
            <a:r>
              <a:rPr lang="pl-PL" dirty="0" smtClean="0"/>
              <a:t>. </a:t>
            </a:r>
            <a:endParaRPr lang="pl-PL" dirty="0"/>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IMG_0503.JPG"/>
          <p:cNvPicPr/>
          <p:nvPr/>
        </p:nvPicPr>
        <p:blipFill>
          <a:blip r:embed="rId4" cstate="print"/>
          <a:stretch>
            <a:fillRect/>
          </a:stretch>
        </p:blipFill>
        <p:spPr>
          <a:xfrm rot="5400000">
            <a:off x="431540" y="1664804"/>
            <a:ext cx="3744416" cy="3528392"/>
          </a:xfrm>
          <a:prstGeom prst="rect">
            <a:avLst/>
          </a:prstGeom>
        </p:spPr>
      </p:pic>
      <p:pic>
        <p:nvPicPr>
          <p:cNvPr id="9" name="Obraz 8" descr="C:\Users\Klaudia\Pictures\ZDJĘCIA Z PRAKTYK NIEMCY OLIVO\niemcy\IMG_0513.JPG"/>
          <p:cNvPicPr/>
          <p:nvPr/>
        </p:nvPicPr>
        <p:blipFill>
          <a:blip r:embed="rId5" cstate="print"/>
          <a:srcRect/>
          <a:stretch>
            <a:fillRect/>
          </a:stretch>
        </p:blipFill>
        <p:spPr bwMode="auto">
          <a:xfrm>
            <a:off x="4283968" y="1461032"/>
            <a:ext cx="3826624" cy="3840175"/>
          </a:xfrm>
          <a:prstGeom prst="rect">
            <a:avLst/>
          </a:prstGeom>
          <a:noFill/>
          <a:ln w="9525">
            <a:noFill/>
            <a:miter lim="800000"/>
            <a:headEnd/>
            <a:tailEnd/>
          </a:ln>
        </p:spPr>
      </p:pic>
    </p:spTree>
    <p:extLst>
      <p:ext uri="{BB962C8B-B14F-4D97-AF65-F5344CB8AC3E}">
        <p14:creationId xmlns:p14="http://schemas.microsoft.com/office/powerpoint/2010/main" xmlns="" val="377899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3604" y="1052736"/>
            <a:ext cx="7620000" cy="1143000"/>
          </a:xfrm>
        </p:spPr>
        <p:txBody>
          <a:bodyPr/>
          <a:lstStyle/>
          <a:p>
            <a:r>
              <a:rPr lang="pl-PL" dirty="0" smtClean="0"/>
              <a:t>Dzień wyjazdu</a:t>
            </a:r>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Symbol zastępczy zawartości 7" descr="C:\Users\Klaudia\Pictures\ZDJĘCIA Z PRAKTYK NIEMCY OLIVO\1 day\DSCN7168.JPG"/>
          <p:cNvPicPr>
            <a:picLocks noGrp="1"/>
          </p:cNvPicPr>
          <p:nvPr>
            <p:ph idx="1"/>
          </p:nvPr>
        </p:nvPicPr>
        <p:blipFill>
          <a:blip r:embed="rId4" cstate="print"/>
          <a:srcRect/>
          <a:stretch>
            <a:fillRect/>
          </a:stretch>
        </p:blipFill>
        <p:spPr bwMode="auto">
          <a:xfrm>
            <a:off x="827584" y="2420888"/>
            <a:ext cx="5850627" cy="3803995"/>
          </a:xfrm>
          <a:prstGeom prst="rect">
            <a:avLst/>
          </a:prstGeom>
          <a:noFill/>
          <a:ln w="9525">
            <a:noFill/>
            <a:miter lim="800000"/>
            <a:headEnd/>
            <a:tailEnd/>
          </a:ln>
        </p:spPr>
      </p:pic>
    </p:spTree>
    <p:extLst>
      <p:ext uri="{BB962C8B-B14F-4D97-AF65-F5344CB8AC3E}">
        <p14:creationId xmlns:p14="http://schemas.microsoft.com/office/powerpoint/2010/main" xmlns="" val="3026736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8132" y="1487168"/>
            <a:ext cx="7620000" cy="1143000"/>
          </a:xfrm>
        </p:spPr>
        <p:txBody>
          <a:bodyPr/>
          <a:lstStyle/>
          <a:p>
            <a:r>
              <a:rPr lang="pl-PL" b="1" dirty="0"/>
              <a:t>14.10.2014 r. </a:t>
            </a:r>
            <a:r>
              <a:rPr lang="pl-PL" b="1" dirty="0" smtClean="0"/>
              <a:t>wtorek</a:t>
            </a:r>
            <a:r>
              <a:rPr lang="pl-PL" dirty="0"/>
              <a:t/>
            </a:r>
            <a:br>
              <a:rPr lang="pl-PL" dirty="0"/>
            </a:br>
            <a:endParaRPr lang="pl-PL" dirty="0"/>
          </a:p>
        </p:txBody>
      </p:sp>
      <p:sp>
        <p:nvSpPr>
          <p:cNvPr id="3" name="Symbol zastępczy zawartości 2"/>
          <p:cNvSpPr>
            <a:spLocks noGrp="1"/>
          </p:cNvSpPr>
          <p:nvPr>
            <p:ph idx="1"/>
          </p:nvPr>
        </p:nvSpPr>
        <p:spPr>
          <a:xfrm>
            <a:off x="611560" y="2420888"/>
            <a:ext cx="7465640" cy="3979912"/>
          </a:xfrm>
        </p:spPr>
        <p:txBody>
          <a:bodyPr/>
          <a:lstStyle/>
          <a:p>
            <a:pPr marL="114300" indent="0">
              <a:buNone/>
            </a:pPr>
            <a:r>
              <a:rPr lang="pl-PL" dirty="0"/>
              <a:t> </a:t>
            </a:r>
          </a:p>
          <a:p>
            <a:r>
              <a:rPr lang="pl-PL" dirty="0"/>
              <a:t>Dzisiejszego dnia po zaliczonym dniu praktyk postanowiliśmy zrobić sobie dzień sportu na internatowej siłowni. Wspólnie ćwiczyliśmy i słuchaliśmy muzyki świetnie się przy tym bawiąc.</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Symbol zastępczy zawartości 7" descr="20141020_161541.jpg"/>
          <p:cNvPicPr>
            <a:picLocks noGrp="1"/>
          </p:cNvPicPr>
          <p:nvPr>
            <p:ph idx="1"/>
          </p:nvPr>
        </p:nvPicPr>
        <p:blipFill>
          <a:blip r:embed="rId4" cstate="print"/>
          <a:stretch>
            <a:fillRect/>
          </a:stretch>
        </p:blipFill>
        <p:spPr>
          <a:xfrm>
            <a:off x="251520" y="1772816"/>
            <a:ext cx="3312368" cy="2577954"/>
          </a:xfrm>
          <a:prstGeom prst="rect">
            <a:avLst/>
          </a:prstGeom>
        </p:spPr>
      </p:pic>
      <p:pic>
        <p:nvPicPr>
          <p:cNvPr id="9" name="Obraz 8" descr="IMG_0179.JPG"/>
          <p:cNvPicPr/>
          <p:nvPr/>
        </p:nvPicPr>
        <p:blipFill>
          <a:blip r:embed="rId5" cstate="print"/>
          <a:stretch>
            <a:fillRect/>
          </a:stretch>
        </p:blipFill>
        <p:spPr>
          <a:xfrm>
            <a:off x="4109606" y="1844824"/>
            <a:ext cx="3735690" cy="2808312"/>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1556792"/>
            <a:ext cx="7620000" cy="1143000"/>
          </a:xfrm>
        </p:spPr>
        <p:txBody>
          <a:bodyPr/>
          <a:lstStyle/>
          <a:p>
            <a:r>
              <a:rPr lang="pl-PL" b="1" dirty="0"/>
              <a:t>15.10.2014 r. </a:t>
            </a:r>
            <a:r>
              <a:rPr lang="pl-PL" b="1" dirty="0" smtClean="0"/>
              <a:t>środa</a:t>
            </a:r>
            <a:r>
              <a:rPr lang="pl-PL" dirty="0"/>
              <a:t/>
            </a:r>
            <a:br>
              <a:rPr lang="pl-PL" dirty="0"/>
            </a:br>
            <a:endParaRPr lang="pl-PL" dirty="0"/>
          </a:p>
        </p:txBody>
      </p:sp>
      <p:sp>
        <p:nvSpPr>
          <p:cNvPr id="3" name="Symbol zastępczy zawartości 2"/>
          <p:cNvSpPr>
            <a:spLocks noGrp="1"/>
          </p:cNvSpPr>
          <p:nvPr>
            <p:ph idx="1"/>
          </p:nvPr>
        </p:nvSpPr>
        <p:spPr>
          <a:xfrm>
            <a:off x="683568" y="2420888"/>
            <a:ext cx="7393632" cy="3979912"/>
          </a:xfrm>
        </p:spPr>
        <p:txBody>
          <a:bodyPr/>
          <a:lstStyle/>
          <a:p>
            <a:r>
              <a:rPr lang="pl-PL" dirty="0"/>
              <a:t>Kolejny dzień jak zwykle zaczął się od godziny 7:00, zjedliśmy świeżo pieczone bułki z pysznymi dodatkami i rozeszliśmy się do pracy. Chłopcy mieli zajęcia z P. Danielą, która przeprowadziła z nimi ciekawe zajęcia. Chłopcy dostali następujące zadania: przygotowanie kalkulacji kosztów zakupu komputera, utworzenie ulotki reklamowej oraz opis specyfikacji komputera.</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7731" y="1255735"/>
            <a:ext cx="7620000" cy="1143000"/>
          </a:xfrm>
        </p:spPr>
        <p:txBody>
          <a:bodyPr/>
          <a:lstStyle/>
          <a:p>
            <a:r>
              <a:rPr lang="pl-PL" b="1" dirty="0"/>
              <a:t>16.10.2014 r. </a:t>
            </a:r>
            <a:r>
              <a:rPr lang="pl-PL" b="1" dirty="0" smtClean="0"/>
              <a:t>czwartek</a:t>
            </a:r>
            <a:endParaRPr lang="pl-PL" dirty="0"/>
          </a:p>
        </p:txBody>
      </p:sp>
      <p:sp>
        <p:nvSpPr>
          <p:cNvPr id="3" name="Symbol zastępczy zawartości 2"/>
          <p:cNvSpPr>
            <a:spLocks noGrp="1"/>
          </p:cNvSpPr>
          <p:nvPr>
            <p:ph idx="1"/>
          </p:nvPr>
        </p:nvSpPr>
        <p:spPr>
          <a:xfrm>
            <a:off x="539552" y="2780928"/>
            <a:ext cx="7537648" cy="3619872"/>
          </a:xfrm>
        </p:spPr>
        <p:txBody>
          <a:bodyPr/>
          <a:lstStyle/>
          <a:p>
            <a:r>
              <a:rPr lang="pl-PL" dirty="0"/>
              <a:t>Niestety ten dzień zbyt wiele nie różnił się od innych. Dzień jak co dzień, aby przełamać rutynę niektórzy z nas postanowili nie wstawać na śniadanie. Na praktyki jednak nikt nie zaspał. Dzielnie wywiązywaliśmy się ze swoich </a:t>
            </a:r>
            <a:r>
              <a:rPr lang="pl-PL" dirty="0" smtClean="0"/>
              <a:t>obowiązków</a:t>
            </a:r>
            <a:endParaRPr lang="pl-PL" dirty="0"/>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IMG_1817.JPG"/>
          <p:cNvPicPr/>
          <p:nvPr/>
        </p:nvPicPr>
        <p:blipFill>
          <a:blip r:embed="rId4" cstate="print"/>
          <a:stretch>
            <a:fillRect/>
          </a:stretch>
        </p:blipFill>
        <p:spPr>
          <a:xfrm>
            <a:off x="323528" y="1844824"/>
            <a:ext cx="4032448" cy="3240360"/>
          </a:xfrm>
          <a:prstGeom prst="rect">
            <a:avLst/>
          </a:prstGeom>
        </p:spPr>
      </p:pic>
      <p:pic>
        <p:nvPicPr>
          <p:cNvPr id="9" name="Obraz 8" descr="IMG_0261.JPG"/>
          <p:cNvPicPr/>
          <p:nvPr/>
        </p:nvPicPr>
        <p:blipFill>
          <a:blip r:embed="rId5" cstate="print"/>
          <a:stretch>
            <a:fillRect/>
          </a:stretch>
        </p:blipFill>
        <p:spPr>
          <a:xfrm>
            <a:off x="4644008" y="1488069"/>
            <a:ext cx="3676749" cy="3309083"/>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67451" y="1447454"/>
            <a:ext cx="7620000" cy="1143000"/>
          </a:xfrm>
        </p:spPr>
        <p:txBody>
          <a:bodyPr/>
          <a:lstStyle/>
          <a:p>
            <a:r>
              <a:rPr lang="pl-PL" b="1" dirty="0"/>
              <a:t>17.10.2014 r. </a:t>
            </a:r>
            <a:r>
              <a:rPr lang="pl-PL" b="1" dirty="0" smtClean="0"/>
              <a:t>piątek</a:t>
            </a:r>
            <a:r>
              <a:rPr lang="pl-PL" dirty="0"/>
              <a:t/>
            </a:r>
            <a:br>
              <a:rPr lang="pl-PL" dirty="0"/>
            </a:br>
            <a:endParaRPr lang="pl-PL" dirty="0"/>
          </a:p>
        </p:txBody>
      </p:sp>
      <p:sp>
        <p:nvSpPr>
          <p:cNvPr id="3" name="Symbol zastępczy zawartości 2"/>
          <p:cNvSpPr>
            <a:spLocks noGrp="1"/>
          </p:cNvSpPr>
          <p:nvPr>
            <p:ph idx="1"/>
          </p:nvPr>
        </p:nvSpPr>
        <p:spPr>
          <a:xfrm>
            <a:off x="827584" y="2780928"/>
            <a:ext cx="7249616" cy="3619872"/>
          </a:xfrm>
        </p:spPr>
        <p:txBody>
          <a:bodyPr/>
          <a:lstStyle/>
          <a:p>
            <a:r>
              <a:rPr lang="pl-PL" dirty="0"/>
              <a:t>Piątkowe popołudnie oraz wieczór wypełnione były grami i zabawami w sali telewizyjnej: gry w karty, gry planszowe, kalambury były świetnym sposobem na zintegrowanie grupy. Wszyscy znakomicie się bawili, niezwykła atmosfera pochłonęła każdego do tego stopnia, że nikt nie sięgnął po aparat. </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IMG_0174.JPG"/>
          <p:cNvPicPr/>
          <p:nvPr/>
        </p:nvPicPr>
        <p:blipFill>
          <a:blip r:embed="rId4" cstate="print"/>
          <a:stretch>
            <a:fillRect/>
          </a:stretch>
        </p:blipFill>
        <p:spPr>
          <a:xfrm>
            <a:off x="683568" y="1554162"/>
            <a:ext cx="6388109" cy="3749675"/>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515692"/>
            <a:ext cx="7620000" cy="1143000"/>
          </a:xfrm>
        </p:spPr>
        <p:txBody>
          <a:bodyPr/>
          <a:lstStyle/>
          <a:p>
            <a:r>
              <a:rPr lang="pl-PL" b="1" dirty="0"/>
              <a:t>18.10.2014 r. </a:t>
            </a:r>
            <a:r>
              <a:rPr lang="pl-PL" b="1" dirty="0" smtClean="0"/>
              <a:t>sobota</a:t>
            </a:r>
            <a:r>
              <a:rPr lang="pl-PL" dirty="0"/>
              <a:t/>
            </a:r>
            <a:br>
              <a:rPr lang="pl-PL" dirty="0"/>
            </a:br>
            <a:endParaRPr lang="pl-PL" dirty="0"/>
          </a:p>
        </p:txBody>
      </p:sp>
      <p:sp>
        <p:nvSpPr>
          <p:cNvPr id="3" name="Symbol zastępczy zawartości 2"/>
          <p:cNvSpPr>
            <a:spLocks noGrp="1"/>
          </p:cNvSpPr>
          <p:nvPr>
            <p:ph idx="1"/>
          </p:nvPr>
        </p:nvSpPr>
        <p:spPr/>
        <p:txBody>
          <a:bodyPr/>
          <a:lstStyle/>
          <a:p>
            <a:r>
              <a:rPr lang="pl-PL" dirty="0"/>
              <a:t>Mogliśmy dłużej pospać, więc wstaliśmy w znakomitych humorach. Sobota zaczęła się świetną zabawą w podchody. Zostaliśmy podzieleni na 3 grupy po czym ruszyliśmy w miasto a co niektórzy w las, ponieważ poprzez słabą orientację w terenie i kiepskiego przewodnika Miłosza dotarli oni  poza obszar mapy, którą dostaliśmy. Zwyciężyła drużyna w składzie:</a:t>
            </a:r>
          </a:p>
          <a:p>
            <a:r>
              <a:rPr lang="pl-PL" dirty="0"/>
              <a:t>Mariusz </a:t>
            </a:r>
            <a:r>
              <a:rPr lang="pl-PL" dirty="0" err="1"/>
              <a:t>Deluga</a:t>
            </a:r>
            <a:r>
              <a:rPr lang="pl-PL" dirty="0"/>
              <a:t>, Bogumił Berus, Krystian </a:t>
            </a:r>
            <a:r>
              <a:rPr lang="pl-PL" dirty="0" err="1"/>
              <a:t>Kosiuba</a:t>
            </a:r>
            <a:r>
              <a:rPr lang="pl-PL" dirty="0"/>
              <a:t>, Bartłomiej </a:t>
            </a:r>
            <a:r>
              <a:rPr lang="pl-PL" dirty="0" err="1"/>
              <a:t>Rott</a:t>
            </a:r>
            <a:r>
              <a:rPr lang="pl-PL" dirty="0"/>
              <a:t>, Maciej Owsiany, Klaudia Sowa i Małgorzata Płaczek.</a:t>
            </a:r>
          </a:p>
          <a:p>
            <a:r>
              <a:rPr lang="pl-PL" dirty="0"/>
              <a:t>Nagrodą były małe upominki z logo Bad </a:t>
            </a:r>
            <a:r>
              <a:rPr lang="pl-PL" dirty="0" err="1"/>
              <a:t>Freienwalde</a:t>
            </a:r>
            <a:r>
              <a:rPr lang="pl-PL" dirty="0"/>
              <a:t>.</a:t>
            </a:r>
          </a:p>
          <a:p>
            <a:pPr marL="114300" indent="0">
              <a:buNone/>
            </a:pPr>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868144" y="-19328"/>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40535"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G:\DCIM\102NIKON\DSCN1154.JPG"/>
          <p:cNvPicPr/>
          <p:nvPr/>
        </p:nvPicPr>
        <p:blipFill>
          <a:blip r:embed="rId4" cstate="print"/>
          <a:srcRect/>
          <a:stretch>
            <a:fillRect/>
          </a:stretch>
        </p:blipFill>
        <p:spPr bwMode="auto">
          <a:xfrm>
            <a:off x="179512" y="1468053"/>
            <a:ext cx="3638550" cy="2728595"/>
          </a:xfrm>
          <a:prstGeom prst="rect">
            <a:avLst/>
          </a:prstGeom>
          <a:noFill/>
          <a:ln w="9525">
            <a:noFill/>
            <a:miter lim="800000"/>
            <a:headEnd/>
            <a:tailEnd/>
          </a:ln>
        </p:spPr>
      </p:pic>
      <p:pic>
        <p:nvPicPr>
          <p:cNvPr id="9" name="Obraz 8" descr="P1060129.JPG"/>
          <p:cNvPicPr/>
          <p:nvPr/>
        </p:nvPicPr>
        <p:blipFill>
          <a:blip r:embed="rId5" cstate="print"/>
          <a:stretch>
            <a:fillRect/>
          </a:stretch>
        </p:blipFill>
        <p:spPr>
          <a:xfrm>
            <a:off x="4716016" y="1483684"/>
            <a:ext cx="3298190" cy="4397375"/>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flaga_ue_lewa"/>
          <p:cNvPicPr/>
          <p:nvPr/>
        </p:nvPicPr>
        <p:blipFill>
          <a:blip r:embed="rId2" cstate="print"/>
          <a:srcRect/>
          <a:stretch>
            <a:fillRect/>
          </a:stretch>
        </p:blipFill>
        <p:spPr bwMode="auto">
          <a:xfrm>
            <a:off x="5947527" y="19275"/>
            <a:ext cx="2520280" cy="1285459"/>
          </a:xfrm>
          <a:prstGeom prst="rect">
            <a:avLst/>
          </a:prstGeom>
          <a:noFill/>
          <a:ln w="9525">
            <a:noFill/>
            <a:miter lim="800000"/>
            <a:headEnd/>
            <a:tailEnd/>
          </a:ln>
        </p:spPr>
      </p:pic>
      <p:pic>
        <p:nvPicPr>
          <p:cNvPr id="4" name="Obraz 3" descr="logo_KL"/>
          <p:cNvPicPr/>
          <p:nvPr/>
        </p:nvPicPr>
        <p:blipFill>
          <a:blip r:embed="rId3" cstate="print"/>
          <a:srcRect/>
          <a:stretch>
            <a:fillRect/>
          </a:stretch>
        </p:blipFill>
        <p:spPr bwMode="auto">
          <a:xfrm>
            <a:off x="0" y="19275"/>
            <a:ext cx="2376264" cy="1439257"/>
          </a:xfrm>
          <a:prstGeom prst="rect">
            <a:avLst/>
          </a:prstGeom>
          <a:noFill/>
          <a:ln w="9525">
            <a:noFill/>
            <a:miter lim="800000"/>
            <a:headEnd/>
            <a:tailEnd/>
          </a:ln>
        </p:spPr>
      </p:pic>
      <p:sp>
        <p:nvSpPr>
          <p:cNvPr id="2" name="Tytuł 1"/>
          <p:cNvSpPr>
            <a:spLocks noGrp="1"/>
          </p:cNvSpPr>
          <p:nvPr>
            <p:ph type="title"/>
          </p:nvPr>
        </p:nvSpPr>
        <p:spPr>
          <a:xfrm>
            <a:off x="848613" y="1291087"/>
            <a:ext cx="7620000" cy="1143000"/>
          </a:xfrm>
        </p:spPr>
        <p:txBody>
          <a:bodyPr/>
          <a:lstStyle/>
          <a:p>
            <a:r>
              <a:rPr lang="pl-PL" b="1" dirty="0"/>
              <a:t>06.10.2014 r. </a:t>
            </a:r>
            <a:r>
              <a:rPr lang="pl-PL" b="1" dirty="0" smtClean="0"/>
              <a:t>poniedziałek</a:t>
            </a:r>
            <a:r>
              <a:rPr lang="pl-PL" dirty="0"/>
              <a:t/>
            </a:r>
            <a:br>
              <a:rPr lang="pl-PL" dirty="0"/>
            </a:br>
            <a:endParaRPr lang="pl-PL" dirty="0"/>
          </a:p>
        </p:txBody>
      </p:sp>
      <p:sp>
        <p:nvSpPr>
          <p:cNvPr id="3" name="Symbol zastępczy zawartości 2"/>
          <p:cNvSpPr>
            <a:spLocks noGrp="1"/>
          </p:cNvSpPr>
          <p:nvPr>
            <p:ph idx="1"/>
          </p:nvPr>
        </p:nvSpPr>
        <p:spPr>
          <a:xfrm>
            <a:off x="467544" y="2204864"/>
            <a:ext cx="7620000" cy="3960440"/>
          </a:xfrm>
        </p:spPr>
        <p:txBody>
          <a:bodyPr>
            <a:normAutofit fontScale="85000" lnSpcReduction="10000"/>
          </a:bodyPr>
          <a:lstStyle/>
          <a:p>
            <a:r>
              <a:rPr lang="pl-PL" dirty="0"/>
              <a:t>Po małych perypetiach o godzinie 13:00 ruszyliśmy w trasę. Cel : Bad </a:t>
            </a:r>
            <a:r>
              <a:rPr lang="pl-PL" dirty="0" err="1"/>
              <a:t>Freienwalde</a:t>
            </a:r>
            <a:r>
              <a:rPr lang="pl-PL" dirty="0"/>
              <a:t>! Po pięciogodzinnej jeździe wypełnionej śmiechem, rozmowami i żartami, a także ciekawością, a w przypadku niektórych snem, dotarliśmy na miejsce.</a:t>
            </a:r>
          </a:p>
          <a:p>
            <a:r>
              <a:rPr lang="pl-PL" b="1" dirty="0"/>
              <a:t>Przywitało nas głośne „</a:t>
            </a:r>
            <a:r>
              <a:rPr lang="pl-PL" b="1" dirty="0" err="1"/>
              <a:t>Herzlich</a:t>
            </a:r>
            <a:r>
              <a:rPr lang="pl-PL" b="1" dirty="0"/>
              <a:t> </a:t>
            </a:r>
            <a:r>
              <a:rPr lang="pl-PL" b="1" dirty="0" err="1"/>
              <a:t>wilkommen</a:t>
            </a:r>
            <a:r>
              <a:rPr lang="pl-PL" b="1" dirty="0" smtClean="0"/>
              <a:t>!”.</a:t>
            </a:r>
          </a:p>
          <a:p>
            <a:r>
              <a:rPr lang="pl-PL" dirty="0" smtClean="0"/>
              <a:t>Obładowani jak wielbłądy – o dziwo, chłopcy zabrali ze sobą więcej niż dziewczyny – ruszyliśmy do swoich pokoi, zainteresowani ich wyglądem. Na poduszkach czekały na nas miłe wiadomości, ze słodkimi żelkami...</a:t>
            </a:r>
            <a:endParaRPr lang="pl-PL" b="1" dirty="0" smtClean="0"/>
          </a:p>
          <a:p>
            <a:r>
              <a:rPr lang="pl-PL" dirty="0" smtClean="0"/>
              <a:t>Dziewczyny hotelarki spotkały się ze swoimi pracodawcami, zobaczyły hotele, w których będą pracować i poznały swoje obowiązki i zadania. Pracodawcy mówili po niemiecku ale dziewczyny jakoś sobie poradziły, porozumiały się angielskim i niemieckim, a czasami rękami.</a:t>
            </a:r>
            <a:endParaRPr lang="pl-PL" dirty="0"/>
          </a:p>
          <a:p>
            <a:pPr marL="114300" indent="0">
              <a:buNone/>
            </a:pPr>
            <a:r>
              <a:rPr lang="pl-PL" b="1" dirty="0"/>
              <a:t> </a:t>
            </a:r>
            <a:endParaRPr lang="pl-PL" dirty="0"/>
          </a:p>
          <a:p>
            <a:pPr>
              <a:buNone/>
            </a:pPr>
            <a:endParaRPr lang="pl-PL" dirty="0"/>
          </a:p>
          <a:p>
            <a:endParaRPr lang="pl-PL" dirty="0"/>
          </a:p>
        </p:txBody>
      </p:sp>
      <p:sp>
        <p:nvSpPr>
          <p:cNvPr id="7" name="Symbol zastępczy stopki 6"/>
          <p:cNvSpPr>
            <a:spLocks noGrp="1"/>
          </p:cNvSpPr>
          <p:nvPr>
            <p:ph type="ftr" sz="quarter" idx="11"/>
          </p:nvPr>
        </p:nvSpPr>
        <p:spPr>
          <a:xfrm>
            <a:off x="161577" y="6137920"/>
            <a:ext cx="8280920" cy="720080"/>
          </a:xfrm>
          <a:ln>
            <a:solidFill>
              <a:schemeClr val="accent1"/>
            </a:solidFill>
          </a:ln>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1458532"/>
            <a:ext cx="7620000" cy="1143000"/>
          </a:xfrm>
        </p:spPr>
        <p:txBody>
          <a:bodyPr/>
          <a:lstStyle/>
          <a:p>
            <a:r>
              <a:rPr lang="pl-PL" b="1" dirty="0"/>
              <a:t>19.10.2014 r. </a:t>
            </a:r>
            <a:r>
              <a:rPr lang="pl-PL" b="1" dirty="0" smtClean="0"/>
              <a:t>niedziela</a:t>
            </a:r>
            <a:r>
              <a:rPr lang="pl-PL" dirty="0"/>
              <a:t/>
            </a:r>
            <a:br>
              <a:rPr lang="pl-PL" dirty="0"/>
            </a:br>
            <a:endParaRPr lang="pl-PL" dirty="0"/>
          </a:p>
        </p:txBody>
      </p:sp>
      <p:sp>
        <p:nvSpPr>
          <p:cNvPr id="3" name="Symbol zastępczy zawartości 2"/>
          <p:cNvSpPr>
            <a:spLocks noGrp="1"/>
          </p:cNvSpPr>
          <p:nvPr>
            <p:ph idx="1"/>
          </p:nvPr>
        </p:nvSpPr>
        <p:spPr>
          <a:xfrm>
            <a:off x="683568" y="2276872"/>
            <a:ext cx="7393632" cy="4123928"/>
          </a:xfrm>
        </p:spPr>
        <p:txBody>
          <a:bodyPr/>
          <a:lstStyle/>
          <a:p>
            <a:r>
              <a:rPr lang="pl-PL" dirty="0"/>
              <a:t>TROPICAL ISLANDS</a:t>
            </a:r>
          </a:p>
          <a:p>
            <a:pPr marL="114300" indent="0">
              <a:buNone/>
            </a:pPr>
            <a:r>
              <a:rPr lang="pl-PL" dirty="0"/>
              <a:t> </a:t>
            </a:r>
          </a:p>
          <a:p>
            <a:r>
              <a:rPr lang="pl-PL" dirty="0"/>
              <a:t>Wodne szaleństwo, piasek, palmy,  tropikalny klimat idealnym pomysłem na weekend w deszczowy październik. </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DSCN1227.JPG"/>
          <p:cNvPicPr/>
          <p:nvPr/>
        </p:nvPicPr>
        <p:blipFill>
          <a:blip r:embed="rId4" cstate="print"/>
          <a:stretch>
            <a:fillRect/>
          </a:stretch>
        </p:blipFill>
        <p:spPr>
          <a:xfrm>
            <a:off x="729586" y="1303037"/>
            <a:ext cx="6900936" cy="4905593"/>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8132" y="1474749"/>
            <a:ext cx="7620000" cy="1143000"/>
          </a:xfrm>
        </p:spPr>
        <p:txBody>
          <a:bodyPr/>
          <a:lstStyle/>
          <a:p>
            <a:r>
              <a:rPr lang="pl-PL" b="1" dirty="0"/>
              <a:t>20.10.2014 r. </a:t>
            </a:r>
            <a:r>
              <a:rPr lang="pl-PL" b="1" dirty="0" smtClean="0"/>
              <a:t>poniedziałek</a:t>
            </a:r>
            <a:r>
              <a:rPr lang="pl-PL" dirty="0"/>
              <a:t/>
            </a:r>
            <a:br>
              <a:rPr lang="pl-PL" dirty="0"/>
            </a:br>
            <a:endParaRPr lang="pl-PL" dirty="0"/>
          </a:p>
        </p:txBody>
      </p:sp>
      <p:sp>
        <p:nvSpPr>
          <p:cNvPr id="3" name="Symbol zastępczy zawartości 2"/>
          <p:cNvSpPr>
            <a:spLocks noGrp="1"/>
          </p:cNvSpPr>
          <p:nvPr>
            <p:ph idx="1"/>
          </p:nvPr>
        </p:nvSpPr>
        <p:spPr>
          <a:xfrm>
            <a:off x="539552" y="1988840"/>
            <a:ext cx="7537648" cy="4411960"/>
          </a:xfrm>
        </p:spPr>
        <p:txBody>
          <a:bodyPr/>
          <a:lstStyle/>
          <a:p>
            <a:r>
              <a:rPr lang="pl-PL" dirty="0"/>
              <a:t>Po świetnym weekendzie musieliśmy wrócić do szarej codzienności. Śniadanie, praca, obiad, praca Und </a:t>
            </a:r>
            <a:r>
              <a:rPr lang="pl-PL" dirty="0" err="1"/>
              <a:t>Freizeit</a:t>
            </a:r>
            <a:r>
              <a:rPr lang="pl-PL" dirty="0"/>
              <a:t>.</a:t>
            </a:r>
          </a:p>
          <a:p>
            <a:r>
              <a:rPr lang="pl-PL" dirty="0"/>
              <a:t>A  w czasie wolnym wielkie sprzątanie pokoi przed oczekiwanym przyjazdem p. K. Staniszewskiej i Dyr. K. </a:t>
            </a:r>
            <a:r>
              <a:rPr lang="pl-PL" dirty="0" err="1"/>
              <a:t>Szmydyński</a:t>
            </a:r>
            <a:r>
              <a:rPr lang="pl-PL" dirty="0"/>
              <a:t>. </a:t>
            </a:r>
          </a:p>
          <a:p>
            <a:r>
              <a:rPr lang="pl-PL" dirty="0"/>
              <a:t>Pokoje lśniły czystością, osiągnęliśmy zamierzony cel-zadowolenie p. K. Staniszewskiej.</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C:\Users\Klaudia\AppData\Local\Microsoft\Windows\Temporary Internet Files\Content.Word\IMG_0677.jpg"/>
          <p:cNvPicPr/>
          <p:nvPr/>
        </p:nvPicPr>
        <p:blipFill>
          <a:blip r:embed="rId4" cstate="print"/>
          <a:srcRect/>
          <a:stretch>
            <a:fillRect/>
          </a:stretch>
        </p:blipFill>
        <p:spPr bwMode="auto">
          <a:xfrm>
            <a:off x="611560" y="1285459"/>
            <a:ext cx="6023610" cy="4518660"/>
          </a:xfrm>
          <a:prstGeom prst="rect">
            <a:avLst/>
          </a:prstGeom>
          <a:noFill/>
          <a:ln w="9525">
            <a:noFill/>
            <a:miter lim="800000"/>
            <a:headEnd/>
            <a:tailEnd/>
          </a:ln>
        </p:spPr>
      </p:pic>
    </p:spTree>
    <p:extLst>
      <p:ext uri="{BB962C8B-B14F-4D97-AF65-F5344CB8AC3E}">
        <p14:creationId xmlns:p14="http://schemas.microsoft.com/office/powerpoint/2010/main" xmlns="" val="3778998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308504"/>
            <a:ext cx="7620000" cy="1143000"/>
          </a:xfrm>
        </p:spPr>
        <p:txBody>
          <a:bodyPr/>
          <a:lstStyle/>
          <a:p>
            <a:r>
              <a:rPr lang="pl-PL" b="1" dirty="0"/>
              <a:t>21.10.2014 r. </a:t>
            </a:r>
            <a:r>
              <a:rPr lang="pl-PL" b="1" dirty="0" smtClean="0"/>
              <a:t>wtorek</a:t>
            </a:r>
            <a:endParaRPr lang="pl-PL" dirty="0"/>
          </a:p>
        </p:txBody>
      </p:sp>
      <p:sp>
        <p:nvSpPr>
          <p:cNvPr id="3" name="Symbol zastępczy zawartości 2"/>
          <p:cNvSpPr>
            <a:spLocks noGrp="1"/>
          </p:cNvSpPr>
          <p:nvPr>
            <p:ph idx="1"/>
          </p:nvPr>
        </p:nvSpPr>
        <p:spPr>
          <a:xfrm>
            <a:off x="611560" y="2564904"/>
            <a:ext cx="7465640" cy="3835896"/>
          </a:xfrm>
        </p:spPr>
        <p:txBody>
          <a:bodyPr/>
          <a:lstStyle/>
          <a:p>
            <a:r>
              <a:rPr lang="pl-PL" dirty="0"/>
              <a:t>Dzisiejszy dzień w pracy był trochę inny od wszystkich pozostałych. Odbyła się kontrola w naszych zakładach pracy. Każdy się stresował, ale całkiem niepotrzebnie- zostaliśmy pochwaleni przez pracodawców. </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1433806"/>
            <a:ext cx="7620000" cy="1143000"/>
          </a:xfrm>
        </p:spPr>
        <p:txBody>
          <a:bodyPr/>
          <a:lstStyle/>
          <a:p>
            <a:r>
              <a:rPr lang="pl-PL" b="1" dirty="0"/>
              <a:t>22.10.2014 r. </a:t>
            </a:r>
            <a:r>
              <a:rPr lang="pl-PL" b="1" dirty="0" smtClean="0"/>
              <a:t>środa</a:t>
            </a:r>
            <a:r>
              <a:rPr lang="pl-PL" dirty="0"/>
              <a:t/>
            </a:r>
            <a:br>
              <a:rPr lang="pl-PL" dirty="0"/>
            </a:br>
            <a:endParaRPr lang="pl-PL" dirty="0"/>
          </a:p>
        </p:txBody>
      </p:sp>
      <p:sp>
        <p:nvSpPr>
          <p:cNvPr id="3" name="Symbol zastępczy zawartości 2"/>
          <p:cNvSpPr>
            <a:spLocks noGrp="1"/>
          </p:cNvSpPr>
          <p:nvPr>
            <p:ph idx="1"/>
          </p:nvPr>
        </p:nvSpPr>
        <p:spPr>
          <a:xfrm>
            <a:off x="611560" y="2060848"/>
            <a:ext cx="7465640" cy="4339952"/>
          </a:xfrm>
        </p:spPr>
        <p:txBody>
          <a:bodyPr/>
          <a:lstStyle/>
          <a:p>
            <a:r>
              <a:rPr lang="pl-PL" dirty="0"/>
              <a:t>O godzinie 9:00 grupa informatyków udała się do siedziby firmy p. Danieli, która jest ich instruktorką praktyk. Pani zaprezentowała chłopakom swoje stanowisko pracy oraz całe wyposażenie,  jakim powinien posługiwać się znakomity informatyk.</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01.jpg"/>
          <p:cNvPicPr/>
          <p:nvPr/>
        </p:nvPicPr>
        <p:blipFill>
          <a:blip r:embed="rId4" cstate="print"/>
          <a:stretch>
            <a:fillRect/>
          </a:stretch>
        </p:blipFill>
        <p:spPr>
          <a:xfrm>
            <a:off x="251520" y="1458532"/>
            <a:ext cx="4606925" cy="3455035"/>
          </a:xfrm>
          <a:prstGeom prst="rect">
            <a:avLst/>
          </a:prstGeom>
        </p:spPr>
      </p:pic>
    </p:spTree>
    <p:extLst>
      <p:ext uri="{BB962C8B-B14F-4D97-AF65-F5344CB8AC3E}">
        <p14:creationId xmlns:p14="http://schemas.microsoft.com/office/powerpoint/2010/main" xmlns="" val="3778998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488397"/>
            <a:ext cx="7620000" cy="1143000"/>
          </a:xfrm>
        </p:spPr>
        <p:txBody>
          <a:bodyPr/>
          <a:lstStyle/>
          <a:p>
            <a:r>
              <a:rPr lang="pl-PL" b="1" dirty="0"/>
              <a:t>23.10.2014 r. </a:t>
            </a:r>
            <a:r>
              <a:rPr lang="pl-PL" b="1" dirty="0" smtClean="0"/>
              <a:t>czwartek</a:t>
            </a:r>
            <a:r>
              <a:rPr lang="pl-PL" dirty="0"/>
              <a:t/>
            </a:r>
            <a:br>
              <a:rPr lang="pl-PL" dirty="0"/>
            </a:br>
            <a:endParaRPr lang="pl-PL" dirty="0"/>
          </a:p>
        </p:txBody>
      </p:sp>
      <p:sp>
        <p:nvSpPr>
          <p:cNvPr id="3" name="Symbol zastępczy zawartości 2"/>
          <p:cNvSpPr>
            <a:spLocks noGrp="1"/>
          </p:cNvSpPr>
          <p:nvPr>
            <p:ph idx="1"/>
          </p:nvPr>
        </p:nvSpPr>
        <p:spPr>
          <a:xfrm>
            <a:off x="755576" y="2204864"/>
            <a:ext cx="7321624" cy="4195936"/>
          </a:xfrm>
        </p:spPr>
        <p:txBody>
          <a:bodyPr/>
          <a:lstStyle/>
          <a:p>
            <a:r>
              <a:rPr lang="pl-PL" dirty="0"/>
              <a:t>Przed ostatni dzień naszego pobytu w Bad </a:t>
            </a:r>
            <a:r>
              <a:rPr lang="pl-PL" dirty="0" err="1"/>
              <a:t>Freienwalde</a:t>
            </a:r>
            <a:r>
              <a:rPr lang="pl-PL" dirty="0"/>
              <a:t> spędziliśmy nieco inaczej.</a:t>
            </a:r>
          </a:p>
          <a:p>
            <a:r>
              <a:rPr lang="pl-PL" dirty="0"/>
              <a:t>Po praktykach wszyscy udaliśmy się na wycieczkę do pobliskiego zamku oraz na warsztaty. Dziewczyny uczyły się jak od podstaw zrobić wiklinowy koszyk natomiast chłopcy w kuźni wycinali i obrabiali metalowe pręty z których  powstawały haki . Po udanej wyprawie ruszyliśmy na kręgle. </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C:\Users\Klaudia\AppData\Local\Microsoft\Windows\Temporary Internet Files\Content.Word\IMG_0983.jpg"/>
          <p:cNvPicPr/>
          <p:nvPr/>
        </p:nvPicPr>
        <p:blipFill>
          <a:blip r:embed="rId4" cstate="print"/>
          <a:srcRect/>
          <a:stretch>
            <a:fillRect/>
          </a:stretch>
        </p:blipFill>
        <p:spPr bwMode="auto">
          <a:xfrm>
            <a:off x="539552" y="1285459"/>
            <a:ext cx="6554023" cy="4922494"/>
          </a:xfrm>
          <a:prstGeom prst="rect">
            <a:avLst/>
          </a:prstGeom>
          <a:noFill/>
          <a:ln w="9525">
            <a:noFill/>
            <a:miter lim="800000"/>
            <a:headEnd/>
            <a:tailEnd/>
          </a:ln>
        </p:spPr>
      </p:pic>
    </p:spTree>
    <p:extLst>
      <p:ext uri="{BB962C8B-B14F-4D97-AF65-F5344CB8AC3E}">
        <p14:creationId xmlns:p14="http://schemas.microsoft.com/office/powerpoint/2010/main" xmlns="" val="375896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70197" y="1458532"/>
            <a:ext cx="7620000" cy="1143000"/>
          </a:xfrm>
        </p:spPr>
        <p:txBody>
          <a:bodyPr/>
          <a:lstStyle/>
          <a:p>
            <a:r>
              <a:rPr lang="pl-PL" b="1" dirty="0"/>
              <a:t>24.10.2014 r. </a:t>
            </a:r>
            <a:r>
              <a:rPr lang="pl-PL" b="1" dirty="0" smtClean="0"/>
              <a:t>piątek</a:t>
            </a:r>
            <a:r>
              <a:rPr lang="pl-PL" dirty="0"/>
              <a:t/>
            </a:r>
            <a:br>
              <a:rPr lang="pl-PL" dirty="0"/>
            </a:br>
            <a:endParaRPr lang="pl-PL" dirty="0"/>
          </a:p>
        </p:txBody>
      </p:sp>
      <p:sp>
        <p:nvSpPr>
          <p:cNvPr id="3" name="Symbol zastępczy zawartości 2"/>
          <p:cNvSpPr>
            <a:spLocks noGrp="1"/>
          </p:cNvSpPr>
          <p:nvPr>
            <p:ph idx="1"/>
          </p:nvPr>
        </p:nvSpPr>
        <p:spPr>
          <a:xfrm>
            <a:off x="683568" y="1988840"/>
            <a:ext cx="7393632" cy="4411960"/>
          </a:xfrm>
        </p:spPr>
        <p:txBody>
          <a:bodyPr/>
          <a:lstStyle/>
          <a:p>
            <a:r>
              <a:rPr lang="pl-PL" dirty="0"/>
              <a:t>Po w pełni udanych trzech tygodniach musieliśmy wracać do Góry.</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C:\Users\Klaudia\AppData\Local\Microsoft\Windows\Temporary Internet Files\Content.Word\IMG_1028.jpg"/>
          <p:cNvPicPr/>
          <p:nvPr/>
        </p:nvPicPr>
        <p:blipFill>
          <a:blip r:embed="rId4" cstate="print"/>
          <a:srcRect/>
          <a:stretch>
            <a:fillRect/>
          </a:stretch>
        </p:blipFill>
        <p:spPr bwMode="auto">
          <a:xfrm>
            <a:off x="1935393" y="2564904"/>
            <a:ext cx="5430295" cy="3707707"/>
          </a:xfrm>
          <a:prstGeom prst="rect">
            <a:avLst/>
          </a:prstGeom>
          <a:noFill/>
          <a:ln w="9525">
            <a:noFill/>
            <a:miter lim="800000"/>
            <a:headEnd/>
            <a:tailEnd/>
          </a:ln>
        </p:spPr>
      </p:pic>
    </p:spTree>
    <p:extLst>
      <p:ext uri="{BB962C8B-B14F-4D97-AF65-F5344CB8AC3E}">
        <p14:creationId xmlns:p14="http://schemas.microsoft.com/office/powerpoint/2010/main" xmlns="" val="375896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796136"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p:cNvPicPr/>
          <p:nvPr/>
        </p:nvPicPr>
        <p:blipFill>
          <a:blip r:embed="rId4" cstate="print"/>
          <a:srcRect/>
          <a:stretch>
            <a:fillRect/>
          </a:stretch>
        </p:blipFill>
        <p:spPr bwMode="auto">
          <a:xfrm>
            <a:off x="179512" y="1700808"/>
            <a:ext cx="5472608" cy="3744416"/>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3778998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t>Otrzymaliśmy certyfikaty: </a:t>
            </a:r>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9" name="Picture 2" descr="C:\Users\Łukasz\Desktop\certyfikat bi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1458532"/>
            <a:ext cx="3443259" cy="4807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8967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t>Otrzymaliśmy certyfikaty </a:t>
            </a:r>
            <a:endParaRPr lang="pl-PL" dirty="0"/>
          </a:p>
        </p:txBody>
      </p:sp>
      <p:pic>
        <p:nvPicPr>
          <p:cNvPr id="4" name="Picture 2" descr="C:\Users\Łukasz\Desktop\cert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3004" y="1340768"/>
            <a:ext cx="3459962" cy="48691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6" name="Obraz 5" descr="logo_KL"/>
          <p:cNvPicPr/>
          <p:nvPr/>
        </p:nvPicPr>
        <p:blipFill>
          <a:blip r:embed="rId3" cstate="print"/>
          <a:srcRect/>
          <a:stretch>
            <a:fillRect/>
          </a:stretch>
        </p:blipFill>
        <p:spPr bwMode="auto">
          <a:xfrm>
            <a:off x="0" y="19275"/>
            <a:ext cx="2376264" cy="1439257"/>
          </a:xfrm>
          <a:prstGeom prst="rect">
            <a:avLst/>
          </a:prstGeom>
          <a:noFill/>
          <a:ln w="9525">
            <a:noFill/>
            <a:miter lim="800000"/>
            <a:headEnd/>
            <a:tailEnd/>
          </a:ln>
        </p:spPr>
      </p:pic>
      <p:pic>
        <p:nvPicPr>
          <p:cNvPr id="7" name="Obraz 6" descr="flaga_ue_lewa"/>
          <p:cNvPicPr/>
          <p:nvPr/>
        </p:nvPicPr>
        <p:blipFill>
          <a:blip r:embed="rId4" cstate="print"/>
          <a:srcRect/>
          <a:stretch>
            <a:fillRect/>
          </a:stretch>
        </p:blipFill>
        <p:spPr bwMode="auto">
          <a:xfrm>
            <a:off x="5977451" y="0"/>
            <a:ext cx="2520280" cy="1285459"/>
          </a:xfrm>
          <a:prstGeom prst="rect">
            <a:avLst/>
          </a:prstGeom>
          <a:noFill/>
          <a:ln w="9525">
            <a:noFill/>
            <a:miter lim="800000"/>
            <a:headEnd/>
            <a:tailEnd/>
          </a:ln>
        </p:spPr>
      </p:pic>
    </p:spTree>
    <p:extLst>
      <p:ext uri="{BB962C8B-B14F-4D97-AF65-F5344CB8AC3E}">
        <p14:creationId xmlns:p14="http://schemas.microsoft.com/office/powerpoint/2010/main" xmlns="" val="3182737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683568" y="2374776"/>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l-PL" smtClean="0"/>
              <a:t>Podziękowania dla:</a:t>
            </a:r>
            <a:endParaRPr lang="pl-PL" dirty="0"/>
          </a:p>
        </p:txBody>
      </p:sp>
      <p:sp>
        <p:nvSpPr>
          <p:cNvPr id="5" name="pole tekstowe 4"/>
          <p:cNvSpPr txBox="1"/>
          <p:nvPr/>
        </p:nvSpPr>
        <p:spPr>
          <a:xfrm>
            <a:off x="827584" y="3598912"/>
            <a:ext cx="4608512" cy="1384995"/>
          </a:xfrm>
          <a:prstGeom prst="rect">
            <a:avLst/>
          </a:prstGeom>
          <a:noFill/>
        </p:spPr>
        <p:txBody>
          <a:bodyPr wrap="square" rtlCol="0">
            <a:spAutoFit/>
          </a:bodyPr>
          <a:lstStyle/>
          <a:p>
            <a:r>
              <a:rPr lang="pl-PL" sz="2800" b="1" i="1" dirty="0" smtClean="0"/>
              <a:t>Zespołu szkół w Górze</a:t>
            </a:r>
            <a:br>
              <a:rPr lang="pl-PL" sz="2800" b="1" i="1" dirty="0" smtClean="0"/>
            </a:br>
            <a:r>
              <a:rPr lang="pl-PL" sz="2800" b="1" i="1" dirty="0" smtClean="0"/>
              <a:t/>
            </a:r>
            <a:br>
              <a:rPr lang="pl-PL" sz="2800" b="1" i="1" dirty="0" smtClean="0"/>
            </a:br>
            <a:r>
              <a:rPr lang="pl-PL" sz="2800" b="1" i="1" dirty="0" smtClean="0"/>
              <a:t>Pracodawców Niemieckich</a:t>
            </a:r>
            <a:endParaRPr lang="pl-PL" sz="2800" b="1" i="1" dirty="0"/>
          </a:p>
        </p:txBody>
      </p:sp>
      <p:pic>
        <p:nvPicPr>
          <p:cNvPr id="6" name="Obraz 5"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7" name="Obraz 6"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8"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110223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458532"/>
            <a:ext cx="7620000" cy="1143000"/>
          </a:xfrm>
        </p:spPr>
        <p:txBody>
          <a:bodyPr/>
          <a:lstStyle/>
          <a:p>
            <a:r>
              <a:rPr lang="pl-PL" b="1" dirty="0"/>
              <a:t>07.10.2014 </a:t>
            </a:r>
            <a:r>
              <a:rPr lang="pl-PL" b="1" dirty="0" smtClean="0"/>
              <a:t>r. wtorek</a:t>
            </a:r>
            <a:r>
              <a:rPr lang="pl-PL" dirty="0"/>
              <a:t/>
            </a:r>
            <a:br>
              <a:rPr lang="pl-PL" dirty="0"/>
            </a:br>
            <a:endParaRPr lang="pl-PL" dirty="0"/>
          </a:p>
        </p:txBody>
      </p:sp>
      <p:sp>
        <p:nvSpPr>
          <p:cNvPr id="3" name="Symbol zastępczy zawartości 2"/>
          <p:cNvSpPr>
            <a:spLocks noGrp="1"/>
          </p:cNvSpPr>
          <p:nvPr>
            <p:ph idx="1"/>
          </p:nvPr>
        </p:nvSpPr>
        <p:spPr>
          <a:xfrm>
            <a:off x="467544" y="2276872"/>
            <a:ext cx="7620000" cy="4800600"/>
          </a:xfrm>
        </p:spPr>
        <p:txBody>
          <a:bodyPr/>
          <a:lstStyle/>
          <a:p>
            <a:r>
              <a:rPr lang="pl-PL" dirty="0"/>
              <a:t>Drugi dzień pobytu w Niemczech zaczął się dość wcześnie. Budziki rozdzwoniły się o 7:00 na śniadanie. Po posiłku odwiedziliśmy sanepid gdzie obejrzeliśmy film mówiący o zasadach higieny w restauracjach. Po wizycie w sanepidzie odwiedziliśmy nasze zakłady pracy. Zapoznaliśmy się z szefostwem i miejscem odbywanych </a:t>
            </a:r>
            <a:r>
              <a:rPr lang="pl-PL" dirty="0" smtClean="0"/>
              <a:t>praktyk, to znaczy my informatycy. Dziewczyny po wczorajszym dniu wiedziały co mają robić. </a:t>
            </a:r>
            <a:r>
              <a:rPr lang="pl-PL" dirty="0"/>
              <a:t>Zawarliśmy umowy z pracodawcami, podjęliśmy się krótkiej rozmowy, a nawet otrzymaliśmy już pierwsze zadania. Po powrocie do internatu odbyło się zabranie organizacyjne. Wieczorną porą wybraliśmy się na wspólne zwiedzanie miasta.</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868144"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C:\Users\Klaudia\Pictures\ZDJĘCIA Z PRAKTYK NIEMCY OLIVO\niemcy\IMG_0164.JPG"/>
          <p:cNvPicPr/>
          <p:nvPr/>
        </p:nvPicPr>
        <p:blipFill>
          <a:blip r:embed="rId4" cstate="print"/>
          <a:srcRect/>
          <a:stretch>
            <a:fillRect/>
          </a:stretch>
        </p:blipFill>
        <p:spPr bwMode="auto">
          <a:xfrm>
            <a:off x="107504" y="1628800"/>
            <a:ext cx="4231640" cy="3168650"/>
          </a:xfrm>
          <a:prstGeom prst="rect">
            <a:avLst/>
          </a:prstGeom>
          <a:noFill/>
          <a:ln w="9525">
            <a:noFill/>
            <a:miter lim="800000"/>
            <a:headEnd/>
            <a:tailEnd/>
          </a:ln>
        </p:spPr>
      </p:pic>
      <p:pic>
        <p:nvPicPr>
          <p:cNvPr id="9" name="Obraz 8" descr="C:\Users\Klaudia\Pictures\ZDJĘCIA Z PRAKTYK NIEMCY OLIVO\niemcy\IMG_0199.JPG"/>
          <p:cNvPicPr/>
          <p:nvPr/>
        </p:nvPicPr>
        <p:blipFill>
          <a:blip r:embed="rId5" cstate="print"/>
          <a:srcRect/>
          <a:stretch>
            <a:fillRect/>
          </a:stretch>
        </p:blipFill>
        <p:spPr bwMode="auto">
          <a:xfrm>
            <a:off x="4572000" y="1878672"/>
            <a:ext cx="3816424" cy="2668905"/>
          </a:xfrm>
          <a:prstGeom prst="rect">
            <a:avLst/>
          </a:prstGeom>
          <a:noFill/>
          <a:ln w="9525">
            <a:noFill/>
            <a:miter lim="800000"/>
            <a:headEnd/>
            <a:tailEnd/>
          </a:ln>
        </p:spPr>
      </p:pic>
    </p:spTree>
    <p:extLst>
      <p:ext uri="{BB962C8B-B14F-4D97-AF65-F5344CB8AC3E}">
        <p14:creationId xmlns:p14="http://schemas.microsoft.com/office/powerpoint/2010/main" xmlns="" val="377899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124744"/>
            <a:ext cx="7620000" cy="1143000"/>
          </a:xfrm>
        </p:spPr>
        <p:txBody>
          <a:bodyPr/>
          <a:lstStyle/>
          <a:p>
            <a:r>
              <a:rPr lang="pl-PL" b="1" dirty="0"/>
              <a:t>08.10.2014 r. </a:t>
            </a:r>
            <a:r>
              <a:rPr lang="pl-PL" b="1" dirty="0" smtClean="0"/>
              <a:t>środa</a:t>
            </a:r>
            <a:endParaRPr lang="pl-PL" dirty="0"/>
          </a:p>
        </p:txBody>
      </p:sp>
      <p:sp>
        <p:nvSpPr>
          <p:cNvPr id="3" name="Symbol zastępczy zawartości 2"/>
          <p:cNvSpPr>
            <a:spLocks noGrp="1"/>
          </p:cNvSpPr>
          <p:nvPr>
            <p:ph idx="1"/>
          </p:nvPr>
        </p:nvSpPr>
        <p:spPr>
          <a:xfrm>
            <a:off x="539552" y="2132856"/>
            <a:ext cx="7537648" cy="4267944"/>
          </a:xfrm>
        </p:spPr>
        <p:txBody>
          <a:bodyPr/>
          <a:lstStyle/>
          <a:p>
            <a:r>
              <a:rPr lang="pl-PL" dirty="0"/>
              <a:t>Dziś rano znając już swój plan pracy wstaliśmy z zapałem i energią gotowi do działania i pracy.  Dziewczęta zabrały się za prasowanie koszul oraz eleganckich spódnic  natomiast chłopcy zaczęli przygotowywać swoje stanowiska pracy, składali komputery i rozkładali sprzęt piętro niżej gdyż tam właśnie odbywały się ich praktyki.</a:t>
            </a:r>
          </a:p>
          <a:p>
            <a:r>
              <a:rPr lang="pl-PL" dirty="0"/>
              <a:t>Dwie spośród wszystkich dziewcząt odbywały praktyki po za obszarami Bad </a:t>
            </a:r>
            <a:r>
              <a:rPr lang="pl-PL" dirty="0" err="1"/>
              <a:t>Freienwalde</a:t>
            </a:r>
            <a:r>
              <a:rPr lang="pl-PL" dirty="0"/>
              <a:t> w miejscowości </a:t>
            </a:r>
            <a:r>
              <a:rPr lang="pl-PL" dirty="0" err="1"/>
              <a:t>Hohenwutzener</a:t>
            </a:r>
            <a:r>
              <a:rPr lang="pl-PL" dirty="0"/>
              <a:t> </a:t>
            </a:r>
            <a:r>
              <a:rPr lang="pl-PL" dirty="0" err="1"/>
              <a:t>Chaussee</a:t>
            </a:r>
            <a:r>
              <a:rPr lang="pl-PL" dirty="0"/>
              <a:t>- Paulina i Agnieszka.</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pic>
        <p:nvPicPr>
          <p:cNvPr id="8" name="Obraz 7" descr="F:\niemcy\DSCN0846.JPG"/>
          <p:cNvPicPr/>
          <p:nvPr/>
        </p:nvPicPr>
        <p:blipFill>
          <a:blip r:embed="rId4" cstate="print"/>
          <a:srcRect/>
          <a:stretch>
            <a:fillRect/>
          </a:stretch>
        </p:blipFill>
        <p:spPr bwMode="auto">
          <a:xfrm>
            <a:off x="330232" y="1461943"/>
            <a:ext cx="4097752" cy="4343321"/>
          </a:xfrm>
          <a:prstGeom prst="rect">
            <a:avLst/>
          </a:prstGeom>
          <a:noFill/>
          <a:ln w="9525">
            <a:noFill/>
            <a:miter lim="800000"/>
            <a:headEnd/>
            <a:tailEnd/>
          </a:ln>
        </p:spPr>
      </p:pic>
      <p:pic>
        <p:nvPicPr>
          <p:cNvPr id="9" name="Obraz 8" descr="DSCN0841"/>
          <p:cNvPicPr/>
          <p:nvPr/>
        </p:nvPicPr>
        <p:blipFill>
          <a:blip r:embed="rId5" cstate="print"/>
          <a:srcRect/>
          <a:stretch>
            <a:fillRect/>
          </a:stretch>
        </p:blipFill>
        <p:spPr bwMode="auto">
          <a:xfrm>
            <a:off x="4577323" y="1429968"/>
            <a:ext cx="3339465" cy="4768215"/>
          </a:xfrm>
          <a:prstGeom prst="rect">
            <a:avLst/>
          </a:prstGeom>
          <a:noFill/>
          <a:ln w="9525">
            <a:noFill/>
            <a:miter lim="800000"/>
            <a:headEnd/>
            <a:tailEnd/>
          </a:ln>
        </p:spPr>
      </p:pic>
    </p:spTree>
    <p:extLst>
      <p:ext uri="{BB962C8B-B14F-4D97-AF65-F5344CB8AC3E}">
        <p14:creationId xmlns:p14="http://schemas.microsoft.com/office/powerpoint/2010/main" xmlns="" val="377899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447454"/>
            <a:ext cx="7620000" cy="1143000"/>
          </a:xfrm>
        </p:spPr>
        <p:txBody>
          <a:bodyPr/>
          <a:lstStyle/>
          <a:p>
            <a:r>
              <a:rPr lang="pl-PL" b="1" dirty="0"/>
              <a:t>09.10.2014 r. </a:t>
            </a:r>
            <a:r>
              <a:rPr lang="pl-PL" b="1" dirty="0" smtClean="0"/>
              <a:t>czwartek</a:t>
            </a:r>
            <a:r>
              <a:rPr lang="pl-PL" dirty="0"/>
              <a:t/>
            </a:r>
            <a:br>
              <a:rPr lang="pl-PL" dirty="0"/>
            </a:br>
            <a:endParaRPr lang="pl-PL" dirty="0"/>
          </a:p>
        </p:txBody>
      </p:sp>
      <p:sp>
        <p:nvSpPr>
          <p:cNvPr id="3" name="Symbol zastępczy zawartości 2"/>
          <p:cNvSpPr>
            <a:spLocks noGrp="1"/>
          </p:cNvSpPr>
          <p:nvPr>
            <p:ph idx="1"/>
          </p:nvPr>
        </p:nvSpPr>
        <p:spPr>
          <a:xfrm>
            <a:off x="611560" y="2276872"/>
            <a:ext cx="7393632" cy="3763888"/>
          </a:xfrm>
        </p:spPr>
        <p:txBody>
          <a:bodyPr/>
          <a:lstStyle/>
          <a:p>
            <a:r>
              <a:rPr lang="pl-PL" dirty="0"/>
              <a:t>Ten dzień zaczęliśmy jak zwykle od pysznego śniadania, po czym wszyscy udali się do swoich zakładów pracy. Po zakończeniu dnia praktyk nadszedł czas na odpoczynek, chłopcy wybrali się na mecz w piłkę nożną z tutejszą drużyną wynik był następujący 4:0 dla informatyków. Potem odbyło się zebranie organizacyjne z P. Elwirą Ryndak i P. Anettą Borowik, które wytłumaczyły nam jak prawidłowo prowadzić dzienniczek.</a:t>
            </a:r>
          </a:p>
          <a:p>
            <a:endParaRPr lang="pl-PL" dirty="0"/>
          </a:p>
        </p:txBody>
      </p:sp>
      <p:pic>
        <p:nvPicPr>
          <p:cNvPr id="4" name="Obraz 3" descr="logo_KL"/>
          <p:cNvPicPr/>
          <p:nvPr/>
        </p:nvPicPr>
        <p:blipFill>
          <a:blip r:embed="rId2" cstate="print"/>
          <a:srcRect/>
          <a:stretch>
            <a:fillRect/>
          </a:stretch>
        </p:blipFill>
        <p:spPr bwMode="auto">
          <a:xfrm>
            <a:off x="0" y="19275"/>
            <a:ext cx="2376264" cy="1439257"/>
          </a:xfrm>
          <a:prstGeom prst="rect">
            <a:avLst/>
          </a:prstGeom>
          <a:noFill/>
          <a:ln w="9525">
            <a:noFill/>
            <a:miter lim="800000"/>
            <a:headEnd/>
            <a:tailEnd/>
          </a:ln>
        </p:spPr>
      </p:pic>
      <p:pic>
        <p:nvPicPr>
          <p:cNvPr id="5" name="Obraz 4" descr="flaga_ue_lewa"/>
          <p:cNvPicPr/>
          <p:nvPr/>
        </p:nvPicPr>
        <p:blipFill>
          <a:blip r:embed="rId3" cstate="print"/>
          <a:srcRect/>
          <a:stretch>
            <a:fillRect/>
          </a:stretch>
        </p:blipFill>
        <p:spPr bwMode="auto">
          <a:xfrm>
            <a:off x="5977451" y="0"/>
            <a:ext cx="2520280" cy="1285459"/>
          </a:xfrm>
          <a:prstGeom prst="rect">
            <a:avLst/>
          </a:prstGeom>
          <a:noFill/>
          <a:ln w="9525">
            <a:noFill/>
            <a:miter lim="800000"/>
            <a:headEnd/>
            <a:tailEnd/>
          </a:ln>
        </p:spPr>
      </p:pic>
      <p:sp>
        <p:nvSpPr>
          <p:cNvPr id="7" name="Symbol zastępczy stopki 6"/>
          <p:cNvSpPr>
            <a:spLocks noGrp="1"/>
          </p:cNvSpPr>
          <p:nvPr>
            <p:ph type="ftr" sz="quarter" idx="11"/>
          </p:nvPr>
        </p:nvSpPr>
        <p:spPr>
          <a:xfrm>
            <a:off x="161577" y="6137920"/>
            <a:ext cx="8280920" cy="720080"/>
          </a:xfrm>
        </p:spPr>
        <p:txBody>
          <a:bodyPr/>
          <a:lstStyle/>
          <a:p>
            <a:pPr algn="l"/>
            <a:r>
              <a:rPr lang="pl-PL" sz="1500" dirty="0">
                <a:solidFill>
                  <a:srgbClr val="00B0F0"/>
                </a:solidFill>
              </a:rPr>
              <a:t>Zakup współfinansowany przez Unię Europejską w ramach Europejskiego Funduszu Społecznego</a:t>
            </a:r>
          </a:p>
        </p:txBody>
      </p:sp>
    </p:spTree>
    <p:extLst>
      <p:ext uri="{BB962C8B-B14F-4D97-AF65-F5344CB8AC3E}">
        <p14:creationId xmlns:p14="http://schemas.microsoft.com/office/powerpoint/2010/main" xmlns="" val="3778998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yleganie">
  <a:themeElements>
    <a:clrScheme name="Przylegani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zylegani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TotalTime>
  <Words>1532</Words>
  <Application>Microsoft Office PowerPoint</Application>
  <PresentationFormat>Pokaz na ekranie (4:3)</PresentationFormat>
  <Paragraphs>101</Paragraphs>
  <Slides>42</Slides>
  <Notes>0</Notes>
  <HiddenSlides>0</HiddenSlides>
  <MMClips>0</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Przyleganie</vt:lpstr>
      <vt:lpstr>Kronika  z praktyk zawodowych realizowanych w ramach projektu pt. „Praktyki zawodowe oceniane zgodnie z systemem ECVET”  będącym projektem systemowym "Staże i praktyki zagraniczne dla osób kształcących się i szkolących zawodowo﻿" realizowanym w obszarze edukacji w ramach Europejskiego Funduszu Społecznego, Program Operacyjny Kapitał Ludzki,  Priorytet III – Wysoka jakość systemu oświaty, Działanie 3.4 – Otwartość systemu oświaty w kontekście uczenia się przez całe życie, Poddziałanie 3.4.2 – Upowszechnienie uczenia się przez całe życie. </vt:lpstr>
      <vt:lpstr>Dzień wyjazdu</vt:lpstr>
      <vt:lpstr>06.10.2014 r. poniedziałek </vt:lpstr>
      <vt:lpstr>Slajd 4</vt:lpstr>
      <vt:lpstr>07.10.2014 r. wtorek </vt:lpstr>
      <vt:lpstr>Slajd 6</vt:lpstr>
      <vt:lpstr>08.10.2014 r. środa</vt:lpstr>
      <vt:lpstr>Slajd 8</vt:lpstr>
      <vt:lpstr>09.10.2014 r. czwartek </vt:lpstr>
      <vt:lpstr>Slajd 10</vt:lpstr>
      <vt:lpstr>10.10.2014 r. piątek </vt:lpstr>
      <vt:lpstr>Slajd 12</vt:lpstr>
      <vt:lpstr>11.10.2014 r. sobota </vt:lpstr>
      <vt:lpstr>Slajd 14</vt:lpstr>
      <vt:lpstr>12.10.2014 r. niedziela</vt:lpstr>
      <vt:lpstr>Slajd 16</vt:lpstr>
      <vt:lpstr>Slajd 17</vt:lpstr>
      <vt:lpstr>13.10.2014 r. poniedziałek </vt:lpstr>
      <vt:lpstr>Slajd 19</vt:lpstr>
      <vt:lpstr>14.10.2014 r. wtorek </vt:lpstr>
      <vt:lpstr>Slajd 21</vt:lpstr>
      <vt:lpstr>15.10.2014 r. środa </vt:lpstr>
      <vt:lpstr>16.10.2014 r. czwartek</vt:lpstr>
      <vt:lpstr>Slajd 24</vt:lpstr>
      <vt:lpstr>17.10.2014 r. piątek </vt:lpstr>
      <vt:lpstr>Slajd 26</vt:lpstr>
      <vt:lpstr>Slajd 27</vt:lpstr>
      <vt:lpstr>18.10.2014 r. sobota </vt:lpstr>
      <vt:lpstr>Slajd 29</vt:lpstr>
      <vt:lpstr>19.10.2014 r. niedziela </vt:lpstr>
      <vt:lpstr>Slajd 31</vt:lpstr>
      <vt:lpstr>20.10.2014 r. poniedziałek </vt:lpstr>
      <vt:lpstr>Slajd 33</vt:lpstr>
      <vt:lpstr>21.10.2014 r. wtorek</vt:lpstr>
      <vt:lpstr>22.10.2014 r. środa </vt:lpstr>
      <vt:lpstr>Slajd 36</vt:lpstr>
      <vt:lpstr>23.10.2014 r. czwartek </vt:lpstr>
      <vt:lpstr>Slajd 38</vt:lpstr>
      <vt:lpstr>24.10.2014 r. piątek </vt:lpstr>
      <vt:lpstr>Slajd 40</vt:lpstr>
      <vt:lpstr>Slajd 41</vt:lpstr>
      <vt:lpstr>Slajd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Kronika  z praktyk zawodowych realizowanych w ramach projektu pt. „Praktyki zawodowe oceniane zgodnie z systemem ECVET”  będącym projektem systemowym "Staże i praktyki zagraniczne dla osób kształcących się i szkolących zawodowo﻿" realizowanym w obszarze edukacji w ramach Europejskiego Funduszu Społecznego, Program Operacyjny Kapitał Ludzki,  Priorytet III – Wysoka jakość systemu oświaty, Działanie 3.4 – Otwartość systemu oświaty w kontekście uczenia się przez całe życie, Poddziałanie 3.4.2 – Upowszechnienie uczenia się przez całe życie.</dc:title>
  <dc:creator>Łukasz Ruman</dc:creator>
  <cp:lastModifiedBy>-pON1o-</cp:lastModifiedBy>
  <cp:revision>4</cp:revision>
  <dcterms:created xsi:type="dcterms:W3CDTF">2015-03-08T16:42:36Z</dcterms:created>
  <dcterms:modified xsi:type="dcterms:W3CDTF">2015-04-02T07:54:08Z</dcterms:modified>
</cp:coreProperties>
</file>