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0ABAD-7E4C-466B-8C33-E877DDA157F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2DABE-9165-464B-AFB5-91A07C2B43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299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DABE-9165-464B-AFB5-91A07C2B43C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1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DABE-9165-464B-AFB5-91A07C2B43C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1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DABE-9165-464B-AFB5-91A07C2B43C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1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DABE-9165-464B-AFB5-91A07C2B43C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1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DABE-9165-464B-AFB5-91A07C2B43C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1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DABE-9165-464B-AFB5-91A07C2B43C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1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DABE-9165-464B-AFB5-91A07C2B43C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1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DABE-9165-464B-AFB5-91A07C2B43C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1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DABE-9165-464B-AFB5-91A07C2B43C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1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2DABE-9165-464B-AFB5-91A07C2B43C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1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oliniow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E60DFE2-6DBD-4224-9D47-DCF6EAC8FA30}" type="datetimeFigureOut">
              <a:rPr lang="pl-PL" smtClean="0"/>
              <a:t>2015-03-08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2604F7-BE65-4680-A70A-1CE1584BEF97}" type="slidenum">
              <a:rPr lang="pl-PL" smtClean="0"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280920" cy="720080"/>
          </a:xfrm>
        </p:spPr>
        <p:txBody>
          <a:bodyPr/>
          <a:lstStyle/>
          <a:p>
            <a:pPr algn="l"/>
            <a:r>
              <a:rPr lang="pl-PL" sz="1500" dirty="0">
                <a:solidFill>
                  <a:srgbClr val="00B0F0"/>
                </a:solidFill>
              </a:rPr>
              <a:t>Zak</a:t>
            </a:r>
            <a:r>
              <a:rPr lang="pl-PL" sz="1400" dirty="0">
                <a:solidFill>
                  <a:srgbClr val="00B0F0"/>
                </a:solidFill>
              </a:rPr>
              <a:t>up współfinansowany przez Unię Europejską w ramach Europejskiego Funduszu Społecznego</a:t>
            </a:r>
          </a:p>
        </p:txBody>
      </p:sp>
      <p:pic>
        <p:nvPicPr>
          <p:cNvPr id="4" name="Obraz 3" descr="logo_KL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169224"/>
            <a:ext cx="2376264" cy="143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flaga_ue_lew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00" y="169224"/>
            <a:ext cx="2592288" cy="128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3608" y="3068960"/>
            <a:ext cx="7772400" cy="1752600"/>
          </a:xfrm>
        </p:spPr>
        <p:txBody>
          <a:bodyPr>
            <a:noAutofit/>
          </a:bodyPr>
          <a:lstStyle/>
          <a:p>
            <a:r>
              <a:rPr lang="pl-PL" sz="2400" dirty="0"/>
              <a:t>P</a:t>
            </a:r>
            <a:r>
              <a:rPr lang="pl-PL" sz="2400" dirty="0" smtClean="0"/>
              <a:t>raktyki </a:t>
            </a:r>
            <a:r>
              <a:rPr lang="pl-PL" sz="2400" dirty="0"/>
              <a:t>zagraniczne dla osób kształcących się i szkolących </a:t>
            </a:r>
            <a:r>
              <a:rPr lang="pl-PL" sz="2400" dirty="0" smtClean="0"/>
              <a:t>zawodowo w Zespole </a:t>
            </a:r>
            <a:r>
              <a:rPr lang="pl-PL" sz="2400" dirty="0"/>
              <a:t>S</a:t>
            </a:r>
            <a:r>
              <a:rPr lang="pl-PL" sz="2400" dirty="0" smtClean="0"/>
              <a:t>zkół w Górze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</a:t>
            </a:r>
            <a:br>
              <a:rPr lang="pl-PL" sz="2400" dirty="0" smtClean="0"/>
            </a:br>
            <a:r>
              <a:rPr lang="pl-PL" sz="2400" b="1" dirty="0" smtClean="0"/>
              <a:t>Projekt </a:t>
            </a:r>
            <a:r>
              <a:rPr lang="pl-PL" sz="2400" b="1" dirty="0"/>
              <a:t>„Praktyki w Niemczech oceniane zgodnie z systemem ECVET”</a:t>
            </a:r>
            <a:r>
              <a:rPr lang="pl-PL" sz="2400" dirty="0"/>
              <a:t> </a:t>
            </a:r>
            <a:br>
              <a:rPr lang="pl-PL" sz="2400" dirty="0"/>
            </a:br>
            <a:r>
              <a:rPr lang="pl-PL" sz="2400" dirty="0"/>
              <a:t> </a:t>
            </a:r>
            <a:br>
              <a:rPr lang="pl-PL" sz="2400" dirty="0"/>
            </a:b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8144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Dziękujemy za Uwagę</a:t>
            </a:r>
            <a:endParaRPr lang="pl-PL" dirty="0"/>
          </a:p>
        </p:txBody>
      </p:sp>
      <p:sp>
        <p:nvSpPr>
          <p:cNvPr id="6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280920" cy="720080"/>
          </a:xfrm>
        </p:spPr>
        <p:txBody>
          <a:bodyPr/>
          <a:lstStyle/>
          <a:p>
            <a:pPr algn="l"/>
            <a:r>
              <a:rPr lang="pl-PL" sz="1400" dirty="0">
                <a:solidFill>
                  <a:srgbClr val="00B0F0"/>
                </a:solidFill>
              </a:rPr>
              <a:t>Zakup współfinansowany przez Unię Europejską w ramach Europejskiego Funduszu Społecznego</a:t>
            </a:r>
          </a:p>
        </p:txBody>
      </p:sp>
      <p:pic>
        <p:nvPicPr>
          <p:cNvPr id="4" name="Obraz 3" descr="logo_KL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169224"/>
            <a:ext cx="2376264" cy="143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flaga_ue_lew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00" y="169224"/>
            <a:ext cx="2592288" cy="128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Praktyki zagraniczne dla osób kształcących się i szkolących zawodowo w Zespole Szkół w Górze</a:t>
            </a:r>
          </a:p>
        </p:txBody>
      </p:sp>
    </p:spTree>
    <p:extLst>
      <p:ext uri="{BB962C8B-B14F-4D97-AF65-F5344CB8AC3E}">
        <p14:creationId xmlns:p14="http://schemas.microsoft.com/office/powerpoint/2010/main" val="3814422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_KL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169224"/>
            <a:ext cx="2376264" cy="143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67644" y="3284984"/>
            <a:ext cx="6793593" cy="2550381"/>
          </a:xfrm>
        </p:spPr>
        <p:txBody>
          <a:bodyPr>
            <a:noAutofit/>
          </a:bodyPr>
          <a:lstStyle/>
          <a:p>
            <a:r>
              <a:rPr lang="pl-PL" sz="1200" dirty="0" smtClean="0"/>
              <a:t>Projekt </a:t>
            </a:r>
            <a:r>
              <a:rPr lang="pl-PL" sz="1200" dirty="0"/>
              <a:t>„Praktyki w Niemczech oceniane zgodnie z systemem ECVET</a:t>
            </a:r>
            <a:r>
              <a:rPr lang="pl-PL" sz="1200" dirty="0" smtClean="0"/>
              <a:t>” Jest realizowany w ramach</a:t>
            </a:r>
            <a:br>
              <a:rPr lang="pl-PL" sz="1200" dirty="0" smtClean="0"/>
            </a:br>
            <a:r>
              <a:rPr lang="pl-PL" sz="1200" dirty="0" smtClean="0"/>
              <a:t> </a:t>
            </a:r>
            <a:br>
              <a:rPr lang="pl-PL" sz="1200" dirty="0" smtClean="0"/>
            </a:b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b="0" dirty="0" smtClean="0"/>
              <a:t>Projektu</a:t>
            </a:r>
            <a:r>
              <a:rPr lang="pl-PL" sz="1200" b="0" dirty="0"/>
              <a:t> </a:t>
            </a:r>
            <a:r>
              <a:rPr lang="pl-PL" sz="1200" b="0" dirty="0" smtClean="0"/>
              <a:t>systemowego </a:t>
            </a:r>
            <a:r>
              <a:rPr lang="pl-PL" sz="1200" b="0" dirty="0"/>
              <a:t>﻿ "</a:t>
            </a:r>
            <a:r>
              <a:rPr lang="pl-PL" sz="1200" dirty="0"/>
              <a:t>Staże i praktyki zagraniczne dla osób kształcących się i szkolących zawodowo</a:t>
            </a:r>
            <a:r>
              <a:rPr lang="pl-PL" sz="1200" b="0" dirty="0"/>
              <a:t>﻿" jest realizowany w obszarze edukacji w ramach Europejskiego Funduszu Społecznego, Program Operacyjny Kapitał Ludzki,  Priorytet III – Wysoka jakość systemu oświaty, Działanie 3.4 – Otwartość systemu oświaty w kontekście uczenia się przez całe życie, Poddziałanie 3.4.2 – Upowszechnienie uczenia się przez całe życie</a:t>
            </a:r>
            <a:endParaRPr lang="pl-PL" sz="1200" dirty="0"/>
          </a:p>
          <a:p>
            <a:r>
              <a:rPr lang="pl-PL" sz="1200" dirty="0" smtClean="0"/>
              <a:t>  </a:t>
            </a:r>
            <a:endParaRPr lang="pl-PL" sz="1200" dirty="0"/>
          </a:p>
        </p:txBody>
      </p:sp>
      <p:pic>
        <p:nvPicPr>
          <p:cNvPr id="5" name="Obraz 4" descr="flaga_ue_lew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00" y="169224"/>
            <a:ext cx="2592288" cy="128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280920" cy="720080"/>
          </a:xfrm>
        </p:spPr>
        <p:txBody>
          <a:bodyPr/>
          <a:lstStyle/>
          <a:p>
            <a:pPr algn="l"/>
            <a:r>
              <a:rPr lang="pl-PL" sz="1400" dirty="0">
                <a:solidFill>
                  <a:srgbClr val="00B0F0"/>
                </a:solidFill>
              </a:rPr>
              <a:t>Zakup współfinansowany przez Unię Europejską w ramach Europejskiego Funduszu Społecznego</a:t>
            </a: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683568" y="578383"/>
            <a:ext cx="7772400" cy="1752600"/>
          </a:xfrm>
        </p:spPr>
        <p:txBody>
          <a:bodyPr>
            <a:normAutofit/>
          </a:bodyPr>
          <a:lstStyle/>
          <a:p>
            <a:r>
              <a:rPr lang="pl-PL" sz="2800" dirty="0"/>
              <a:t>Praktyki zagraniczne dla osób kształcących się i szkolących zawodowo w Zespole Szkół w Górze</a:t>
            </a:r>
          </a:p>
        </p:txBody>
      </p:sp>
    </p:spTree>
    <p:extLst>
      <p:ext uri="{BB962C8B-B14F-4D97-AF65-F5344CB8AC3E}">
        <p14:creationId xmlns:p14="http://schemas.microsoft.com/office/powerpoint/2010/main" val="65311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2636912"/>
            <a:ext cx="7560840" cy="3312368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Cel główny</a:t>
            </a:r>
            <a:r>
              <a:rPr lang="pl-PL" b="0" dirty="0"/>
              <a:t> projektu to zwiększenie mobilności 12300 osób kształcących się i szkolących zawodowo na europejskim rynku pracy poprzez dofinansowanie  500 projektów mobilności programu </a:t>
            </a:r>
            <a:r>
              <a:rPr lang="pl-PL" b="0" dirty="0" err="1"/>
              <a:t>LdV</a:t>
            </a:r>
            <a:r>
              <a:rPr lang="pl-PL" b="0" dirty="0"/>
              <a:t> z list rezerwowych akcji IVT (</a:t>
            </a:r>
            <a:r>
              <a:rPr lang="pl-PL" b="0" dirty="0" err="1"/>
              <a:t>Placements</a:t>
            </a:r>
            <a:r>
              <a:rPr lang="pl-PL" b="0" dirty="0"/>
              <a:t> for People in </a:t>
            </a:r>
            <a:r>
              <a:rPr lang="pl-PL" b="0" dirty="0" err="1"/>
              <a:t>Initial</a:t>
            </a:r>
            <a:r>
              <a:rPr lang="pl-PL" b="0" dirty="0"/>
              <a:t> </a:t>
            </a:r>
            <a:r>
              <a:rPr lang="pl-PL" b="0" dirty="0" err="1"/>
              <a:t>Vocational</a:t>
            </a:r>
            <a:r>
              <a:rPr lang="pl-PL" b="0" dirty="0"/>
              <a:t> Training﻿) konkursu 2012 i 2013 do sierpnia 2015 roku.﻿</a:t>
            </a:r>
          </a:p>
          <a:p>
            <a:r>
              <a:rPr lang="pl-PL" dirty="0"/>
              <a:t>Celem szczegółowym</a:t>
            </a:r>
            <a:r>
              <a:rPr lang="pl-PL" b="0" dirty="0"/>
              <a:t> jest zwiększenie dostępności szkół/instytucji organizujących zagraniczne staże i praktyki zawodowe dla osób kształcących się i szkolących zawodowo do 2015 roku﻿.</a:t>
            </a:r>
          </a:p>
          <a:p>
            <a:r>
              <a:rPr lang="pl-PL" dirty="0"/>
              <a:t>Oczekiwane efekty</a:t>
            </a:r>
            <a:r>
              <a:rPr lang="pl-PL" b="0" dirty="0"/>
              <a:t> to przede </a:t>
            </a:r>
            <a:r>
              <a:rPr lang="pl-PL" b="0" dirty="0" err="1"/>
              <a:t>wszystkim:dowartościowanie</a:t>
            </a:r>
            <a:r>
              <a:rPr lang="pl-PL" b="0" dirty="0"/>
              <a:t> praktycznego wymiaru uczenia się (jakim są staże i praktyki zagraniczne); zwiększenie mobilności młodych osób na europejskim rynku </a:t>
            </a:r>
            <a:r>
              <a:rPr lang="pl-PL" b="0" dirty="0" err="1"/>
              <a:t>pracy;poprawa</a:t>
            </a:r>
            <a:r>
              <a:rPr lang="pl-PL" b="0" dirty="0"/>
              <a:t> wizerunku kształcenia i szkolenia zawodowego oraz zwiększenie szans na zatrudnienie młodzieży﻿.</a:t>
            </a:r>
          </a:p>
          <a:p>
            <a:endParaRPr lang="pl-PL" dirty="0"/>
          </a:p>
        </p:txBody>
      </p:sp>
      <p:sp>
        <p:nvSpPr>
          <p:cNvPr id="6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280920" cy="720080"/>
          </a:xfrm>
        </p:spPr>
        <p:txBody>
          <a:bodyPr/>
          <a:lstStyle/>
          <a:p>
            <a:pPr algn="l"/>
            <a:r>
              <a:rPr lang="pl-PL" sz="1400" dirty="0">
                <a:solidFill>
                  <a:srgbClr val="00B0F0"/>
                </a:solidFill>
              </a:rPr>
              <a:t>Zakup współfinansowany przez Unię Europejską w ramach Europejskiego Funduszu Społecznego</a:t>
            </a:r>
          </a:p>
        </p:txBody>
      </p:sp>
      <p:pic>
        <p:nvPicPr>
          <p:cNvPr id="4" name="Obraz 3" descr="logo_KL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169224"/>
            <a:ext cx="2376264" cy="143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flaga_ue_lew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00" y="169224"/>
            <a:ext cx="2592288" cy="128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>
            <a:normAutofit/>
          </a:bodyPr>
          <a:lstStyle/>
          <a:p>
            <a:r>
              <a:rPr lang="pl-PL" sz="2800" dirty="0"/>
              <a:t>Praktyki zagraniczne dla osób kształcących się i szkolących zawodowo w Zespole Szkół w Górze</a:t>
            </a:r>
          </a:p>
        </p:txBody>
      </p:sp>
    </p:spTree>
    <p:extLst>
      <p:ext uri="{BB962C8B-B14F-4D97-AF65-F5344CB8AC3E}">
        <p14:creationId xmlns:p14="http://schemas.microsoft.com/office/powerpoint/2010/main" val="38144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2060848"/>
            <a:ext cx="8964488" cy="4176464"/>
          </a:xfrm>
        </p:spPr>
        <p:txBody>
          <a:bodyPr>
            <a:normAutofit fontScale="47500" lnSpcReduction="20000"/>
          </a:bodyPr>
          <a:lstStyle/>
          <a:p>
            <a:r>
              <a:rPr lang="pl-PL" sz="2300" dirty="0"/>
              <a:t>Aktualnie w Zespole Szkół są realizowane dwa projekty, a mianowicie</a:t>
            </a:r>
            <a:r>
              <a:rPr lang="pl-PL" sz="2300" dirty="0" smtClean="0"/>
              <a:t>:</a:t>
            </a:r>
          </a:p>
          <a:p>
            <a:endParaRPr lang="pl-PL" sz="2300" dirty="0"/>
          </a:p>
          <a:p>
            <a:endParaRPr lang="pl-PL" sz="2300" dirty="0" smtClean="0"/>
          </a:p>
          <a:p>
            <a:endParaRPr lang="pl-PL" sz="2500" dirty="0"/>
          </a:p>
          <a:p>
            <a:pPr lvl="0"/>
            <a:r>
              <a:rPr lang="pl-PL" sz="2500" dirty="0" smtClean="0"/>
              <a:t>Projekt systemowy ﻿"</a:t>
            </a:r>
            <a:r>
              <a:rPr lang="pl-PL" sz="2500" b="0" dirty="0" smtClean="0"/>
              <a:t>Staże i praktyki zagraniczne dla osób kształcących się i szkolących zawodowo</a:t>
            </a:r>
            <a:r>
              <a:rPr lang="pl-PL" sz="2500" dirty="0" smtClean="0"/>
              <a:t>﻿" realizowany w obszarze edukacji w ramach Europejskiego Funduszu Społecznego, Program Operacyjny Kapitał Ludzki,  Priorytet III – Wysoka jakość systemu oświaty, Działanie 3.4 – Otwartość systemu oświaty w kontekście uczenia się przez całe życie, Poddziałanie 3.4.2 – Upowszechnienie uczenia się przez całe życie – „Praktyki w  Niemczech oceniane zgodnie z systemem ECVET” Projekt skierowany jest do uczniów klas trzecich technikum hotelarskiego, informatycznego, ekonomicznego i handlowego Zespołu Szkół im. gen. S. Kaliskiego w Górze, którzy będą odbywali przewidziane w programie nauczania, praktyki zawodowe u niemieckich pracodawców w regionie Brandenburgia, Niemcy. Projekt zakłada realizację programu w dwóch trzytygodniowych fazach, po 20 uczestników w każdej i uzyskanie ujednoliconego poświadczenia kwalifikacji, zakresu wiedzy i doświadczeń w postaci dokumentu Europass oraz ocenienie zdobytych umiejętności zgodnie z systemem ECVET. Instytucją pośredniczącą jest </a:t>
            </a:r>
            <a:r>
              <a:rPr lang="pl-PL" sz="2500" dirty="0" err="1" smtClean="0"/>
              <a:t>Verein</a:t>
            </a:r>
            <a:r>
              <a:rPr lang="pl-PL" sz="2500" dirty="0" smtClean="0"/>
              <a:t> </a:t>
            </a:r>
            <a:r>
              <a:rPr lang="pl-PL" sz="2500" dirty="0" err="1" smtClean="0"/>
              <a:t>zur</a:t>
            </a:r>
            <a:r>
              <a:rPr lang="pl-PL" sz="2500" dirty="0" smtClean="0"/>
              <a:t> </a:t>
            </a:r>
            <a:r>
              <a:rPr lang="pl-PL" sz="2500" dirty="0" err="1" smtClean="0"/>
              <a:t>Forderung</a:t>
            </a:r>
            <a:r>
              <a:rPr lang="pl-PL" sz="2500" dirty="0" smtClean="0"/>
              <a:t> von </a:t>
            </a:r>
            <a:r>
              <a:rPr lang="pl-PL" sz="2500" dirty="0" err="1" smtClean="0"/>
              <a:t>Beschaftigung</a:t>
            </a:r>
            <a:r>
              <a:rPr lang="pl-PL" sz="2500" dirty="0" smtClean="0"/>
              <a:t> Und </a:t>
            </a:r>
            <a:r>
              <a:rPr lang="pl-PL" sz="2500" dirty="0" err="1" smtClean="0"/>
              <a:t>Qualifizierung</a:t>
            </a:r>
            <a:r>
              <a:rPr lang="pl-PL" sz="2500" dirty="0" smtClean="0"/>
              <a:t>.</a:t>
            </a:r>
            <a:endParaRPr lang="pl-PL" dirty="0"/>
          </a:p>
        </p:txBody>
      </p:sp>
      <p:sp>
        <p:nvSpPr>
          <p:cNvPr id="6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280920" cy="720080"/>
          </a:xfrm>
        </p:spPr>
        <p:txBody>
          <a:bodyPr/>
          <a:lstStyle/>
          <a:p>
            <a:pPr algn="l"/>
            <a:r>
              <a:rPr lang="pl-PL" sz="1400" dirty="0">
                <a:solidFill>
                  <a:srgbClr val="00B0F0"/>
                </a:solidFill>
              </a:rPr>
              <a:t>Zakup współfinansowany przez Unię Europejską w ramach Europejskiego Funduszu Społecznego</a:t>
            </a:r>
          </a:p>
        </p:txBody>
      </p:sp>
      <p:pic>
        <p:nvPicPr>
          <p:cNvPr id="4" name="Obraz 3" descr="logo_KL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169224"/>
            <a:ext cx="2376264" cy="143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flaga_ue_lew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00" y="169224"/>
            <a:ext cx="2592288" cy="128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Praktyki zagraniczne dla osób kształcących się i szkolących zawodowo w Zespole Szkół w Górze</a:t>
            </a:r>
          </a:p>
        </p:txBody>
      </p:sp>
    </p:spTree>
    <p:extLst>
      <p:ext uri="{BB962C8B-B14F-4D97-AF65-F5344CB8AC3E}">
        <p14:creationId xmlns:p14="http://schemas.microsoft.com/office/powerpoint/2010/main" val="38144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778" y="2564904"/>
            <a:ext cx="7848872" cy="309634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 smtClean="0"/>
              <a:t> </a:t>
            </a:r>
            <a:r>
              <a:rPr lang="pl-PL" dirty="0"/>
              <a:t>Praktyki zawodowe </a:t>
            </a:r>
            <a:r>
              <a:rPr lang="pl-PL" dirty="0" smtClean="0"/>
              <a:t>odbędą </a:t>
            </a:r>
            <a:r>
              <a:rPr lang="pl-PL" dirty="0"/>
              <a:t>się w terminie 22.04-13.05.2014 dla uczniów klas III THT i III TE/TH oraz w październiku dla uczniów z klas III TI i III THT. Dla wszystkich uczestników będziemy aplikować o dokument Europass </a:t>
            </a:r>
            <a:r>
              <a:rPr lang="pl-PL" dirty="0" err="1"/>
              <a:t>Mobility</a:t>
            </a:r>
            <a:r>
              <a:rPr lang="pl-PL" dirty="0"/>
              <a:t> - ujednolicone poświadczenia kwalifikacji, zakresu wiedzy i doświadczeń oraz otrzymali oni Certyfikat – dokument poświadczający zdobyte umiejętności oraz odbycie praktyk zagranicznych, wydany w porozumieniu wraz z pracodawcą. Wszyscy uczestnicy biorą udział w kursach dot. szkolenia językowego oraz w kursie kulturowo-pedagogicznym, co pozwoli im na przełamanie barier językowych i w miarę sprawną komunikację z pracodawcami.</a:t>
            </a:r>
          </a:p>
          <a:p>
            <a:endParaRPr lang="pl-PL" dirty="0"/>
          </a:p>
        </p:txBody>
      </p:sp>
      <p:sp>
        <p:nvSpPr>
          <p:cNvPr id="6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280920" cy="720080"/>
          </a:xfrm>
        </p:spPr>
        <p:txBody>
          <a:bodyPr/>
          <a:lstStyle/>
          <a:p>
            <a:pPr algn="l"/>
            <a:r>
              <a:rPr lang="pl-PL" sz="1400" dirty="0">
                <a:solidFill>
                  <a:srgbClr val="00B0F0"/>
                </a:solidFill>
              </a:rPr>
              <a:t>Zakup współfinansowany przez Unię Europejską w ramach Europejskiego Funduszu Społecznego</a:t>
            </a:r>
          </a:p>
        </p:txBody>
      </p:sp>
      <p:pic>
        <p:nvPicPr>
          <p:cNvPr id="4" name="Obraz 3" descr="logo_KL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169224"/>
            <a:ext cx="2376264" cy="143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flaga_ue_lew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00" y="169224"/>
            <a:ext cx="2592288" cy="128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Praktyki zagraniczne dla osób kształcących się i szkolących zawodowo w Zespole Szkół w Górze</a:t>
            </a:r>
          </a:p>
        </p:txBody>
      </p:sp>
    </p:spTree>
    <p:extLst>
      <p:ext uri="{BB962C8B-B14F-4D97-AF65-F5344CB8AC3E}">
        <p14:creationId xmlns:p14="http://schemas.microsoft.com/office/powerpoint/2010/main" val="38144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Łukasz\Desktop\umowa o staz 1 stron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56992"/>
            <a:ext cx="1995679" cy="232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Łukasz\Desktop\umowa o staz 2 stron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356992"/>
            <a:ext cx="1962381" cy="224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Dokumenty i certyfikaty </a:t>
            </a:r>
            <a:endParaRPr lang="pl-PL" dirty="0"/>
          </a:p>
        </p:txBody>
      </p:sp>
      <p:sp>
        <p:nvSpPr>
          <p:cNvPr id="6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280920" cy="720080"/>
          </a:xfrm>
        </p:spPr>
        <p:txBody>
          <a:bodyPr/>
          <a:lstStyle/>
          <a:p>
            <a:pPr algn="l"/>
            <a:r>
              <a:rPr lang="pl-PL" sz="1400" dirty="0">
                <a:solidFill>
                  <a:srgbClr val="00B0F0"/>
                </a:solidFill>
              </a:rPr>
              <a:t>Zakup współfinansowany przez Unię Europejską w ramach Europejskiego Funduszu Społecznego</a:t>
            </a:r>
          </a:p>
        </p:txBody>
      </p:sp>
      <p:pic>
        <p:nvPicPr>
          <p:cNvPr id="4" name="Obraz 3" descr="logo_KL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512" y="169224"/>
            <a:ext cx="2376264" cy="143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flaga_ue_lewa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72200" y="169224"/>
            <a:ext cx="2592288" cy="128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838200" y="533400"/>
            <a:ext cx="7772400" cy="17526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smtClean="0"/>
              <a:t>Praktyki zagraniczne dla osób kształcących się i szkolących zawodowo w Zespole Szkół w Górze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8144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280920" cy="720080"/>
          </a:xfrm>
        </p:spPr>
        <p:txBody>
          <a:bodyPr/>
          <a:lstStyle/>
          <a:p>
            <a:pPr algn="l"/>
            <a:r>
              <a:rPr lang="pl-PL" sz="1400" dirty="0">
                <a:solidFill>
                  <a:srgbClr val="00B0F0"/>
                </a:solidFill>
              </a:rPr>
              <a:t>Zakup współfinansowany przez Unię Europejską w ramach Europejskiego Funduszu Społecznego</a:t>
            </a:r>
          </a:p>
        </p:txBody>
      </p:sp>
      <p:pic>
        <p:nvPicPr>
          <p:cNvPr id="4" name="Obraz 3" descr="logo_KL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169224"/>
            <a:ext cx="2376264" cy="143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flaga_ue_lew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00" y="169224"/>
            <a:ext cx="2592288" cy="128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Praktyki zagraniczne dla osób kształcących się i szkolących zawodowo w Zespole Szkół w Górze</a:t>
            </a:r>
          </a:p>
        </p:txBody>
      </p:sp>
      <p:pic>
        <p:nvPicPr>
          <p:cNvPr id="9" name="Picture 4" descr="C:\Users\Łukasz\Desktop\certyfikat now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13153"/>
            <a:ext cx="1656184" cy="241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dtytuł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920880" cy="1752600"/>
          </a:xfrm>
        </p:spPr>
        <p:txBody>
          <a:bodyPr/>
          <a:lstStyle/>
          <a:p>
            <a:r>
              <a:rPr lang="pl-PL" b="0" dirty="0" smtClean="0"/>
              <a:t>certyfikat potwierdzający </a:t>
            </a:r>
            <a:r>
              <a:rPr lang="pl-PL" b="0" dirty="0"/>
              <a:t>czas trwania stażu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4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280920" cy="720080"/>
          </a:xfrm>
        </p:spPr>
        <p:txBody>
          <a:bodyPr/>
          <a:lstStyle/>
          <a:p>
            <a:pPr algn="l"/>
            <a:r>
              <a:rPr lang="pl-PL" sz="1400" dirty="0">
                <a:solidFill>
                  <a:srgbClr val="00B0F0"/>
                </a:solidFill>
              </a:rPr>
              <a:t>Zakup współfinansowany przez Unię Europejską w ramach Europejskiego Funduszu Społecznego</a:t>
            </a:r>
          </a:p>
        </p:txBody>
      </p:sp>
      <p:pic>
        <p:nvPicPr>
          <p:cNvPr id="4" name="Obraz 3" descr="logo_KL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169224"/>
            <a:ext cx="2376264" cy="143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flaga_ue_lew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00" y="169224"/>
            <a:ext cx="2592288" cy="128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752600"/>
          </a:xfrm>
        </p:spPr>
        <p:txBody>
          <a:bodyPr>
            <a:normAutofit/>
          </a:bodyPr>
          <a:lstStyle/>
          <a:p>
            <a:r>
              <a:rPr lang="pl-PL" sz="2800" dirty="0"/>
              <a:t>Praktyki zagraniczne dla osób kształcących się i szkolących zawodowo w Zespole Szkół w </a:t>
            </a:r>
            <a:r>
              <a:rPr lang="pl-PL" sz="2800" dirty="0" smtClean="0"/>
              <a:t>Górze</a:t>
            </a:r>
            <a:endParaRPr lang="pl-PL" sz="2800" dirty="0"/>
          </a:p>
        </p:txBody>
      </p:sp>
      <p:pic>
        <p:nvPicPr>
          <p:cNvPr id="2051" name="Picture 3" descr="C:\Users\Łukasz\Desktop\europass cz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2546121" cy="2159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Łukasz\Desktop\europass cz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779" y="3390554"/>
            <a:ext cx="2042818" cy="216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Łukasz\Desktop\europass cz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285" y="2404865"/>
            <a:ext cx="2894648" cy="153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Łukasz\Desktop\europass cz4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488" y="3573781"/>
            <a:ext cx="1430408" cy="1984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Podtytuł 2"/>
          <p:cNvSpPr>
            <a:spLocks noGrp="1"/>
          </p:cNvSpPr>
          <p:nvPr>
            <p:ph type="subTitle" idx="1"/>
          </p:nvPr>
        </p:nvSpPr>
        <p:spPr>
          <a:xfrm>
            <a:off x="-644624" y="2183596"/>
            <a:ext cx="6400800" cy="1752600"/>
          </a:xfrm>
        </p:spPr>
        <p:txBody>
          <a:bodyPr/>
          <a:lstStyle/>
          <a:p>
            <a:r>
              <a:rPr lang="pl-PL" dirty="0" smtClean="0"/>
              <a:t>Europass Mobilność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42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Certyfikat poświadczający realizacje praktyk zawodowych i nabyte umiejętności zawodowe wydawany przez firmę pośredniczą</a:t>
            </a:r>
            <a:br>
              <a:rPr lang="pl-PL" dirty="0" smtClean="0"/>
            </a:br>
            <a:r>
              <a:rPr lang="pl-PL" dirty="0" smtClean="0"/>
              <a:t>ca</a:t>
            </a:r>
            <a:r>
              <a:rPr lang="de-DE" dirty="0"/>
              <a:t>Verein zur Förderung von</a:t>
            </a:r>
          </a:p>
          <a:p>
            <a:r>
              <a:rPr lang="de-DE" dirty="0"/>
              <a:t>                Beschäftigung und Qualifizierung</a:t>
            </a:r>
          </a:p>
          <a:p>
            <a:r>
              <a:rPr lang="de-DE" dirty="0"/>
              <a:t>              </a:t>
            </a:r>
            <a:r>
              <a:rPr lang="de-DE" dirty="0" smtClean="0"/>
              <a:t> </a:t>
            </a:r>
            <a:r>
              <a:rPr lang="de-DE" dirty="0"/>
              <a:t>Bad Freienwalde e.V.</a:t>
            </a:r>
          </a:p>
          <a:p>
            <a:endParaRPr lang="pl-PL" dirty="0"/>
          </a:p>
        </p:txBody>
      </p:sp>
      <p:sp>
        <p:nvSpPr>
          <p:cNvPr id="6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539552" y="5877272"/>
            <a:ext cx="8280920" cy="720080"/>
          </a:xfrm>
        </p:spPr>
        <p:txBody>
          <a:bodyPr/>
          <a:lstStyle/>
          <a:p>
            <a:pPr algn="l"/>
            <a:r>
              <a:rPr lang="pl-PL" sz="1400" dirty="0">
                <a:solidFill>
                  <a:srgbClr val="00B0F0"/>
                </a:solidFill>
              </a:rPr>
              <a:t>Zakup współfinansowany przez Unię Europejską w ramach Europejskiego Funduszu Społecznego</a:t>
            </a:r>
          </a:p>
        </p:txBody>
      </p:sp>
      <p:pic>
        <p:nvPicPr>
          <p:cNvPr id="4" name="Obraz 3" descr="logo_KL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512" y="169224"/>
            <a:ext cx="2376264" cy="143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flaga_ue_lew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00" y="169224"/>
            <a:ext cx="2592288" cy="128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Praktyki zagraniczne dla osób kształcących się i szkolących zawodowo w Zespole Szkół w Górze</a:t>
            </a:r>
          </a:p>
        </p:txBody>
      </p:sp>
      <p:pic>
        <p:nvPicPr>
          <p:cNvPr id="8" name="Picture 2" descr="C:\Users\Łukasz\Desktop\certyfikat vf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427" y="2780928"/>
            <a:ext cx="2061076" cy="298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422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78</TotalTime>
  <Words>404</Words>
  <Application>Microsoft Office PowerPoint</Application>
  <PresentationFormat>Pokaz na ekranie (4:3)</PresentationFormat>
  <Paragraphs>48</Paragraphs>
  <Slides>10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Miejski</vt:lpstr>
      <vt:lpstr>Praktyki zagraniczne dla osób kształcących się i szkolących zawodowo w Zespole Szkół w Górze    Projekt „Praktyki w Niemczech oceniane zgodnie z systemem ECVET”     </vt:lpstr>
      <vt:lpstr>Praktyki zagraniczne dla osób kształcących się i szkolących zawodowo w Zespole Szkół w Górze</vt:lpstr>
      <vt:lpstr>Praktyki zagraniczne dla osób kształcących się i szkolących zawodowo w Zespole Szkół w Górze</vt:lpstr>
      <vt:lpstr>Praktyki zagraniczne dla osób kształcących się i szkolących zawodowo w Zespole Szkół w Górze</vt:lpstr>
      <vt:lpstr>Praktyki zagraniczne dla osób kształcących się i szkolących zawodowo w Zespole Szkół w Górze</vt:lpstr>
      <vt:lpstr>Prezentacja programu PowerPoint</vt:lpstr>
      <vt:lpstr>Praktyki zagraniczne dla osób kształcących się i szkolących zawodowo w Zespole Szkół w Górze</vt:lpstr>
      <vt:lpstr>Praktyki zagraniczne dla osób kształcących się i szkolących zawodowo w Zespole Szkół w Górze</vt:lpstr>
      <vt:lpstr>Praktyki zagraniczne dla osób kształcących się i szkolących zawodowo w Zespole Szkół w Górze</vt:lpstr>
      <vt:lpstr>Praktyki zagraniczne dla osób kształcących się i szkolących zawodowo w Zespole Szkół w Górze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Praktyki zagraniczne dla osób kształcących się i szkolących zawodowo w Zespole Szkół w Górze    Projekt „Praktyki w Niemczech oceniane zgodnie z systemem ECVET”</dc:title>
  <dc:creator>Łukasz Ruman</dc:creator>
  <cp:lastModifiedBy>Łukasz Ruman</cp:lastModifiedBy>
  <cp:revision>7</cp:revision>
  <dcterms:created xsi:type="dcterms:W3CDTF">2015-03-08T19:42:35Z</dcterms:created>
  <dcterms:modified xsi:type="dcterms:W3CDTF">2015-03-08T21:01:24Z</dcterms:modified>
</cp:coreProperties>
</file>